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34"/>
  </p:notesMasterIdLst>
  <p:sldIdLst>
    <p:sldId id="257" r:id="rId2"/>
    <p:sldId id="266" r:id="rId3"/>
    <p:sldId id="277" r:id="rId4"/>
    <p:sldId id="269" r:id="rId5"/>
    <p:sldId id="268" r:id="rId6"/>
    <p:sldId id="280" r:id="rId7"/>
    <p:sldId id="278" r:id="rId8"/>
    <p:sldId id="282" r:id="rId9"/>
    <p:sldId id="285" r:id="rId10"/>
    <p:sldId id="286" r:id="rId11"/>
    <p:sldId id="287" r:id="rId12"/>
    <p:sldId id="288" r:id="rId13"/>
    <p:sldId id="289" r:id="rId14"/>
    <p:sldId id="270" r:id="rId15"/>
    <p:sldId id="271" r:id="rId16"/>
    <p:sldId id="267" r:id="rId17"/>
    <p:sldId id="258" r:id="rId18"/>
    <p:sldId id="297" r:id="rId19"/>
    <p:sldId id="298" r:id="rId20"/>
    <p:sldId id="265" r:id="rId21"/>
    <p:sldId id="299" r:id="rId22"/>
    <p:sldId id="263" r:id="rId23"/>
    <p:sldId id="300" r:id="rId24"/>
    <p:sldId id="301" r:id="rId25"/>
    <p:sldId id="302" r:id="rId26"/>
    <p:sldId id="261" r:id="rId27"/>
    <p:sldId id="260" r:id="rId28"/>
    <p:sldId id="276" r:id="rId29"/>
    <p:sldId id="274" r:id="rId30"/>
    <p:sldId id="273" r:id="rId31"/>
    <p:sldId id="275" r:id="rId32"/>
    <p:sldId id="279" r:id="rId3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85333" autoAdjust="0"/>
  </p:normalViewPr>
  <p:slideViewPr>
    <p:cSldViewPr>
      <p:cViewPr varScale="1">
        <p:scale>
          <a:sx n="67" d="100"/>
          <a:sy n="67" d="100"/>
        </p:scale>
        <p:origin x="-127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F21345-AF20-45A2-92BC-2AD12E75DCA2}" type="datetimeFigureOut">
              <a:rPr lang="it-IT" smtClean="0"/>
              <a:pPr/>
              <a:t>24/06/2013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6438FA-B34A-4967-A518-1E261CFD3BCE}"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baseline="0" dirty="0" err="1" smtClean="0"/>
              <a:t>Greshake</a:t>
            </a:r>
            <a:r>
              <a:rPr lang="it-IT" baseline="0" dirty="0" smtClean="0"/>
              <a:t>, Libertà donata, 109</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11</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it-IT" sz="1200" kern="1200" dirty="0" smtClean="0">
                <a:solidFill>
                  <a:schemeClr val="tx1"/>
                </a:solidFill>
                <a:latin typeface="+mn-lt"/>
                <a:ea typeface="+mn-ea"/>
                <a:cs typeface="+mn-cs"/>
              </a:rPr>
              <a:t> </a:t>
            </a:r>
            <a:r>
              <a:rPr lang="it-IT" sz="1200" kern="1200" dirty="0" smtClean="0">
                <a:solidFill>
                  <a:schemeClr val="tx1"/>
                </a:solidFill>
                <a:latin typeface="+mn-lt"/>
                <a:ea typeface="+mn-ea"/>
                <a:cs typeface="+mn-cs"/>
              </a:rPr>
              <a:t>+ paura di non appartenere</a:t>
            </a:r>
            <a:r>
              <a:rPr lang="it-IT" sz="1200" kern="1200" baseline="0" dirty="0" smtClean="0">
                <a:solidFill>
                  <a:schemeClr val="tx1"/>
                </a:solidFill>
                <a:latin typeface="+mn-lt"/>
                <a:ea typeface="+mn-ea"/>
                <a:cs typeface="+mn-cs"/>
              </a:rPr>
              <a:t> al  gruppo</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12</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endParaRPr lang="it-IT" dirty="0" smtClean="0"/>
          </a:p>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13</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Io ho scelto voi,</a:t>
            </a:r>
            <a:r>
              <a:rPr lang="it-IT" dirty="0" err="1" smtClean="0"/>
              <a:t>vol</a:t>
            </a:r>
            <a:r>
              <a:rPr lang="it-IT" baseline="0" dirty="0" smtClean="0"/>
              <a:t> 1, pag 170</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15</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16</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Catechismo adulti 81ss</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17</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Catechismo adulti 81ss</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18</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Catechismo</a:t>
            </a:r>
            <a:r>
              <a:rPr lang="it-IT" baseline="0" dirty="0" smtClean="0"/>
              <a:t> degli adulti, n. 848</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VS 13</a:t>
            </a:r>
            <a:endParaRPr lang="it-IT" dirty="0" smtClean="0"/>
          </a:p>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19</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20</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baseline="0" dirty="0" smtClean="0"/>
              <a:t>“libero … sì” Ma quale libertà?  Schede </a:t>
            </a:r>
            <a:r>
              <a:rPr lang="it-IT" baseline="0" dirty="0" err="1" smtClean="0"/>
              <a:t>Quoist</a:t>
            </a:r>
            <a:r>
              <a:rPr lang="it-IT" baseline="0" dirty="0" smtClean="0"/>
              <a:t>, “Insieme per inventare il nuovo”, pag. 3</a:t>
            </a:r>
          </a:p>
          <a:p>
            <a:endParaRPr lang="it-IT" baseline="0" dirty="0" smtClean="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3</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Grun</a:t>
            </a:r>
            <a:r>
              <a:rPr lang="it-IT" dirty="0" smtClean="0"/>
              <a:t>, “Non farti del male”, 10</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22</a:t>
            </a:fld>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Grun</a:t>
            </a:r>
            <a:r>
              <a:rPr lang="it-IT" dirty="0" smtClean="0"/>
              <a:t>, Non farti del male, 37</a:t>
            </a:r>
          </a:p>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23</a:t>
            </a:fld>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Grun</a:t>
            </a:r>
            <a:r>
              <a:rPr lang="it-IT" dirty="0" smtClean="0"/>
              <a:t>,</a:t>
            </a:r>
            <a:r>
              <a:rPr lang="it-IT" baseline="0" dirty="0" smtClean="0"/>
              <a:t> Non farti del male, p.38-39</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25</a:t>
            </a:fld>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Grun</a:t>
            </a:r>
            <a:r>
              <a:rPr lang="it-IT" dirty="0" smtClean="0"/>
              <a:t>, Non farti del male, </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26</a:t>
            </a:fld>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Consegna lettere fotocopiata pag 79-80</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27</a:t>
            </a:fld>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Lettere, p.88; 92</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28</a:t>
            </a:fld>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Etty</a:t>
            </a:r>
            <a:r>
              <a:rPr lang="it-IT" dirty="0" smtClean="0"/>
              <a:t> </a:t>
            </a:r>
            <a:r>
              <a:rPr lang="it-IT" dirty="0" err="1" smtClean="0"/>
              <a:t>Hillesum</a:t>
            </a:r>
            <a:r>
              <a:rPr lang="it-IT" dirty="0" smtClean="0"/>
              <a:t>, Lettere, pag.39-40</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29</a:t>
            </a:fld>
            <a:endParaRPr 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Etty</a:t>
            </a:r>
            <a:r>
              <a:rPr lang="it-IT" baseline="0" dirty="0" smtClean="0"/>
              <a:t> </a:t>
            </a:r>
            <a:r>
              <a:rPr lang="it-IT" baseline="0" dirty="0" err="1" smtClean="0"/>
              <a:t>Hillesum</a:t>
            </a:r>
            <a:r>
              <a:rPr lang="it-IT" baseline="0" dirty="0" smtClean="0"/>
              <a:t>, lettere, p. 46; </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30</a:t>
            </a:fld>
            <a:endParaRPr 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Etty</a:t>
            </a:r>
            <a:r>
              <a:rPr lang="it-IT" dirty="0" smtClean="0"/>
              <a:t> </a:t>
            </a:r>
            <a:r>
              <a:rPr lang="it-IT" smtClean="0"/>
              <a:t>Hillesum, </a:t>
            </a:r>
            <a:r>
              <a:rPr lang="it-IT" dirty="0" smtClean="0"/>
              <a:t>lettere,</a:t>
            </a:r>
            <a:r>
              <a:rPr lang="it-IT" baseline="0" dirty="0" smtClean="0"/>
              <a:t> 65; 74</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31</a:t>
            </a:fld>
            <a:endParaRPr 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it-IT" sz="1200" kern="1200" dirty="0" smtClean="0">
                <a:solidFill>
                  <a:schemeClr val="tx1"/>
                </a:solidFill>
                <a:latin typeface="+mn-lt"/>
                <a:ea typeface="+mn-ea"/>
                <a:cs typeface="+mn-cs"/>
              </a:rPr>
              <a:t> </a:t>
            </a:r>
          </a:p>
          <a:p>
            <a:r>
              <a:rPr lang="it-IT" sz="1200" b="1" kern="1200" dirty="0" smtClean="0">
                <a:solidFill>
                  <a:schemeClr val="tx1"/>
                </a:solidFill>
                <a:latin typeface="+mn-lt"/>
                <a:ea typeface="+mn-ea"/>
                <a:cs typeface="+mn-cs"/>
              </a:rPr>
              <a:t>Domandati: </a:t>
            </a:r>
            <a:endParaRPr lang="it-IT" sz="1200" kern="1200" dirty="0" smtClean="0">
              <a:solidFill>
                <a:schemeClr val="tx1"/>
              </a:solidFill>
              <a:latin typeface="+mn-lt"/>
              <a:ea typeface="+mn-ea"/>
              <a:cs typeface="+mn-cs"/>
            </a:endParaRPr>
          </a:p>
          <a:p>
            <a:r>
              <a:rPr lang="it-IT" sz="1200" kern="1200" dirty="0" smtClean="0">
                <a:solidFill>
                  <a:schemeClr val="tx1"/>
                </a:solidFill>
                <a:latin typeface="+mn-lt"/>
                <a:ea typeface="+mn-ea"/>
                <a:cs typeface="+mn-cs"/>
              </a:rPr>
              <a:t> </a:t>
            </a:r>
          </a:p>
          <a:p>
            <a:pPr lvl="0"/>
            <a:r>
              <a:rPr lang="it-IT" sz="1200" i="1" kern="1200" dirty="0" smtClean="0">
                <a:solidFill>
                  <a:schemeClr val="tx1"/>
                </a:solidFill>
                <a:latin typeface="+mn-lt"/>
                <a:ea typeface="+mn-ea"/>
                <a:cs typeface="+mn-cs"/>
              </a:rPr>
              <a:t>In quali situazioni ho fatto esperienza delle paure indicate sopra? Quale è più presente in me?</a:t>
            </a:r>
            <a:endParaRPr lang="it-IT" sz="1200" kern="1200" dirty="0" smtClean="0">
              <a:solidFill>
                <a:schemeClr val="tx1"/>
              </a:solidFill>
              <a:latin typeface="+mn-lt"/>
              <a:ea typeface="+mn-ea"/>
              <a:cs typeface="+mn-cs"/>
            </a:endParaRPr>
          </a:p>
          <a:p>
            <a:r>
              <a:rPr lang="it-IT" sz="1200" i="1" kern="1200" dirty="0" smtClean="0">
                <a:solidFill>
                  <a:schemeClr val="tx1"/>
                </a:solidFill>
                <a:latin typeface="+mn-lt"/>
                <a:ea typeface="+mn-ea"/>
                <a:cs typeface="+mn-cs"/>
              </a:rPr>
              <a:t> </a:t>
            </a:r>
            <a:endParaRPr lang="it-IT" sz="1200" kern="1200" dirty="0" smtClean="0">
              <a:solidFill>
                <a:schemeClr val="tx1"/>
              </a:solidFill>
              <a:latin typeface="+mn-lt"/>
              <a:ea typeface="+mn-ea"/>
              <a:cs typeface="+mn-cs"/>
            </a:endParaRPr>
          </a:p>
          <a:p>
            <a:pPr lvl="0"/>
            <a:r>
              <a:rPr lang="it-IT" sz="1200" i="1" kern="1200" dirty="0" smtClean="0">
                <a:solidFill>
                  <a:schemeClr val="tx1"/>
                </a:solidFill>
                <a:latin typeface="+mn-lt"/>
                <a:ea typeface="+mn-ea"/>
                <a:cs typeface="+mn-cs"/>
              </a:rPr>
              <a:t>Quali aspetti della realtà tendo a censurare, scavalcare, nei miei desideri e progetti?</a:t>
            </a:r>
            <a:endParaRPr lang="it-IT" sz="1200" kern="1200" dirty="0" smtClean="0">
              <a:solidFill>
                <a:schemeClr val="tx1"/>
              </a:solidFill>
              <a:latin typeface="+mn-lt"/>
              <a:ea typeface="+mn-ea"/>
              <a:cs typeface="+mn-cs"/>
            </a:endParaRPr>
          </a:p>
          <a:p>
            <a:r>
              <a:rPr lang="it-IT" sz="1200" i="1" kern="1200" dirty="0" smtClean="0">
                <a:solidFill>
                  <a:schemeClr val="tx1"/>
                </a:solidFill>
                <a:latin typeface="+mn-lt"/>
                <a:ea typeface="+mn-ea"/>
                <a:cs typeface="+mn-cs"/>
              </a:rPr>
              <a:t> </a:t>
            </a:r>
            <a:endParaRPr lang="it-IT" sz="1200" kern="1200" dirty="0" smtClean="0">
              <a:solidFill>
                <a:schemeClr val="tx1"/>
              </a:solidFill>
              <a:latin typeface="+mn-lt"/>
              <a:ea typeface="+mn-ea"/>
              <a:cs typeface="+mn-cs"/>
            </a:endParaRPr>
          </a:p>
          <a:p>
            <a:pPr lvl="0"/>
            <a:r>
              <a:rPr lang="it-IT" sz="1200" i="1" kern="1200" dirty="0" smtClean="0">
                <a:solidFill>
                  <a:schemeClr val="tx1"/>
                </a:solidFill>
                <a:latin typeface="+mn-lt"/>
                <a:ea typeface="+mn-ea"/>
                <a:cs typeface="+mn-cs"/>
              </a:rPr>
              <a:t>Conosco le esigenze fondamentali del mio cuore? Cerco ciò che veramente ad esse corrisponde?</a:t>
            </a:r>
            <a:endParaRPr lang="it-IT" sz="1200" kern="1200" dirty="0" smtClean="0">
              <a:solidFill>
                <a:schemeClr val="tx1"/>
              </a:solidFill>
              <a:latin typeface="+mn-lt"/>
              <a:ea typeface="+mn-ea"/>
              <a:cs typeface="+mn-cs"/>
            </a:endParaRPr>
          </a:p>
          <a:p>
            <a:r>
              <a:rPr lang="it-IT" sz="1200" kern="1200" dirty="0" smtClean="0">
                <a:solidFill>
                  <a:schemeClr val="tx1"/>
                </a:solidFill>
                <a:latin typeface="+mn-lt"/>
                <a:ea typeface="+mn-ea"/>
                <a:cs typeface="+mn-cs"/>
              </a:rPr>
              <a:t> </a:t>
            </a:r>
          </a:p>
          <a:p>
            <a:r>
              <a:rPr lang="it-IT" sz="1200" b="1" kern="1200" dirty="0" smtClean="0">
                <a:solidFill>
                  <a:schemeClr val="tx1"/>
                </a:solidFill>
                <a:latin typeface="+mn-lt"/>
                <a:ea typeface="+mn-ea"/>
                <a:cs typeface="+mn-cs"/>
              </a:rPr>
              <a:t>Fai esercizio dei passi che liberano la tua libertà</a:t>
            </a:r>
          </a:p>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32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5</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Paul</a:t>
            </a:r>
            <a:r>
              <a:rPr lang="it-IT" baseline="0" dirty="0" smtClean="0"/>
              <a:t> </a:t>
            </a:r>
            <a:r>
              <a:rPr lang="it-IT" dirty="0" err="1" smtClean="0"/>
              <a:t>Ricoeur</a:t>
            </a:r>
            <a:r>
              <a:rPr lang="it-IT" baseline="0" dirty="0" smtClean="0"/>
              <a:t> “Volontario e involontario”</a:t>
            </a:r>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6</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200" kern="1200" dirty="0" smtClean="0">
                <a:solidFill>
                  <a:schemeClr val="tx1"/>
                </a:solidFill>
                <a:latin typeface="+mn-lt"/>
                <a:ea typeface="+mn-ea"/>
                <a:cs typeface="+mn-cs"/>
              </a:rPr>
              <a:t>  Da file “libertà” (PGV)</a:t>
            </a:r>
          </a:p>
        </p:txBody>
      </p:sp>
      <p:sp>
        <p:nvSpPr>
          <p:cNvPr id="4" name="Segnaposto numero diapositiva 3"/>
          <p:cNvSpPr>
            <a:spLocks noGrp="1"/>
          </p:cNvSpPr>
          <p:nvPr>
            <p:ph type="sldNum" sz="quarter" idx="10"/>
          </p:nvPr>
        </p:nvSpPr>
        <p:spPr/>
        <p:txBody>
          <a:bodyPr/>
          <a:lstStyle/>
          <a:p>
            <a:fld id="{E56438FA-B34A-4967-A518-1E261CFD3BCE}" type="slidenum">
              <a:rPr lang="it-IT" smtClean="0"/>
              <a:pPr/>
              <a:t>7</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8</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9</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10</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4B6055F8-1D02-4417-9241-55C834FD9970}" type="datetimeFigureOut">
              <a:rPr lang="it-IT" smtClean="0"/>
              <a:pPr/>
              <a:t>24/06/2013</a:t>
            </a:fld>
            <a:endParaRPr lang="it-IT"/>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it-IT"/>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24/06/2013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24/06/2013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4B6055F8-1D02-4417-9241-55C834FD9970}" type="datetimeFigureOut">
              <a:rPr lang="it-IT" smtClean="0"/>
              <a:pPr/>
              <a:t>24/06/2013</a:t>
            </a:fld>
            <a:endParaRPr lang="it-IT"/>
          </a:p>
        </p:txBody>
      </p:sp>
      <p:sp>
        <p:nvSpPr>
          <p:cNvPr id="5" name="Segnaposto piè di pagina 4"/>
          <p:cNvSpPr>
            <a:spLocks noGrp="1"/>
          </p:cNvSpPr>
          <p:nvPr>
            <p:ph type="ftr" sz="quarter" idx="11"/>
          </p:nvPr>
        </p:nvSpPr>
        <p:spPr>
          <a:xfrm>
            <a:off x="457200" y="6480969"/>
            <a:ext cx="4260056" cy="300831"/>
          </a:xfrm>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2">
        <a:schemeClr val="bg1"/>
      </p:bgRef>
    </p:bg>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4B6055F8-1D02-4417-9241-55C834FD9970}" type="datetimeFigureOut">
              <a:rPr lang="it-IT" smtClean="0"/>
              <a:pPr/>
              <a:t>24/06/2013</a:t>
            </a:fld>
            <a:endParaRPr lang="it-IT"/>
          </a:p>
        </p:txBody>
      </p:sp>
      <p:sp>
        <p:nvSpPr>
          <p:cNvPr id="5" name="Segnaposto piè di pagina 4"/>
          <p:cNvSpPr>
            <a:spLocks noGrp="1"/>
          </p:cNvSpPr>
          <p:nvPr>
            <p:ph type="ftr" sz="quarter" idx="11"/>
          </p:nvPr>
        </p:nvSpPr>
        <p:spPr>
          <a:xfrm>
            <a:off x="2619376" y="6480969"/>
            <a:ext cx="4260056" cy="300831"/>
          </a:xfrm>
        </p:spPr>
        <p:txBody>
          <a:bodyPr/>
          <a:lstStyle/>
          <a:p>
            <a:endParaRPr lang="it-IT"/>
          </a:p>
        </p:txBody>
      </p:sp>
      <p:sp>
        <p:nvSpPr>
          <p:cNvPr id="6" name="Segnaposto numero diapositiva 5"/>
          <p:cNvSpPr>
            <a:spLocks noGrp="1"/>
          </p:cNvSpPr>
          <p:nvPr>
            <p:ph type="sldNum" sz="quarter" idx="12"/>
          </p:nvPr>
        </p:nvSpPr>
        <p:spPr>
          <a:xfrm>
            <a:off x="8451056" y="809624"/>
            <a:ext cx="502920" cy="300831"/>
          </a:xfrm>
        </p:spPr>
        <p:txBody>
          <a:bodyPr/>
          <a:lstStyle/>
          <a:p>
            <a:fld id="{B007B441-5312-499D-93C3-6E37886527FA}" type="slidenum">
              <a:rPr lang="it-IT" smtClean="0"/>
              <a:pPr/>
              <a:t>‹N›</a:t>
            </a:fld>
            <a:endParaRPr lang="it-IT"/>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4B6055F8-1D02-4417-9241-55C834FD9970}" type="datetimeFigureOut">
              <a:rPr lang="it-IT" smtClean="0"/>
              <a:pPr/>
              <a:t>24/06/2013</a:t>
            </a:fld>
            <a:endParaRPr lang="it-IT"/>
          </a:p>
        </p:txBody>
      </p:sp>
      <p:sp>
        <p:nvSpPr>
          <p:cNvPr id="6" name="Segnaposto piè di pagina 5"/>
          <p:cNvSpPr>
            <a:spLocks noGrp="1"/>
          </p:cNvSpPr>
          <p:nvPr>
            <p:ph type="ftr" sz="quarter" idx="11"/>
          </p:nvPr>
        </p:nvSpPr>
        <p:spPr>
          <a:xfrm>
            <a:off x="457200" y="6480969"/>
            <a:ext cx="4260056" cy="301752"/>
          </a:xfrm>
        </p:spPr>
        <p:txBody>
          <a:bodyPr/>
          <a:lstStyle/>
          <a:p>
            <a:endParaRPr lang="it-IT"/>
          </a:p>
        </p:txBody>
      </p:sp>
      <p:sp>
        <p:nvSpPr>
          <p:cNvPr id="7" name="Segnaposto numero diapositiva 6"/>
          <p:cNvSpPr>
            <a:spLocks noGrp="1"/>
          </p:cNvSpPr>
          <p:nvPr>
            <p:ph type="sldNum" sz="quarter" idx="12"/>
          </p:nvPr>
        </p:nvSpPr>
        <p:spPr>
          <a:xfrm>
            <a:off x="7589520" y="6480969"/>
            <a:ext cx="502920" cy="301752"/>
          </a:xfrm>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4B6055F8-1D02-4417-9241-55C834FD9970}" type="datetimeFigureOut">
              <a:rPr lang="it-IT" smtClean="0"/>
              <a:pPr/>
              <a:t>24/06/2013</a:t>
            </a:fld>
            <a:endParaRPr lang="it-IT"/>
          </a:p>
        </p:txBody>
      </p:sp>
      <p:sp>
        <p:nvSpPr>
          <p:cNvPr id="8" name="Segnaposto piè di pagina 7"/>
          <p:cNvSpPr>
            <a:spLocks noGrp="1"/>
          </p:cNvSpPr>
          <p:nvPr>
            <p:ph type="ftr" sz="quarter" idx="11"/>
          </p:nvPr>
        </p:nvSpPr>
        <p:spPr>
          <a:xfrm>
            <a:off x="457200" y="6480969"/>
            <a:ext cx="4261104" cy="301752"/>
          </a:xfrm>
        </p:spPr>
        <p:txBody>
          <a:bodyPr/>
          <a:lstStyle/>
          <a:p>
            <a:endParaRPr lang="it-IT"/>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B007B441-5312-499D-93C3-6E37886527FA}"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B6055F8-1D02-4417-9241-55C834FD9970}" type="datetimeFigureOut">
              <a:rPr lang="it-IT" smtClean="0"/>
              <a:pPr/>
              <a:t>24/06/2013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4B6055F8-1D02-4417-9241-55C834FD9970}" type="datetimeFigureOut">
              <a:rPr lang="it-IT" smtClean="0"/>
              <a:pPr/>
              <a:t>24/06/2013</a:t>
            </a:fld>
            <a:endParaRPr lang="it-IT"/>
          </a:p>
        </p:txBody>
      </p:sp>
      <p:sp>
        <p:nvSpPr>
          <p:cNvPr id="3" name="Segnaposto piè di pagina 2"/>
          <p:cNvSpPr>
            <a:spLocks noGrp="1"/>
          </p:cNvSpPr>
          <p:nvPr>
            <p:ph type="ftr" sz="quarter" idx="11"/>
          </p:nvPr>
        </p:nvSpPr>
        <p:spPr>
          <a:xfrm>
            <a:off x="457200" y="6481890"/>
            <a:ext cx="4260056" cy="300831"/>
          </a:xfrm>
        </p:spPr>
        <p:txBody>
          <a:bodyPr/>
          <a:lstStyle/>
          <a:p>
            <a:endParaRPr lang="it-IT"/>
          </a:p>
        </p:txBody>
      </p:sp>
      <p:sp>
        <p:nvSpPr>
          <p:cNvPr id="4" name="Segnaposto numero diapositiva 3"/>
          <p:cNvSpPr>
            <a:spLocks noGrp="1"/>
          </p:cNvSpPr>
          <p:nvPr>
            <p:ph type="sldNum" sz="quarter" idx="12"/>
          </p:nvPr>
        </p:nvSpPr>
        <p:spPr>
          <a:xfrm>
            <a:off x="7589520" y="6480969"/>
            <a:ext cx="502920" cy="301752"/>
          </a:xfrm>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4B6055F8-1D02-4417-9241-55C834FD9970}" type="datetimeFigureOut">
              <a:rPr lang="it-IT" smtClean="0"/>
              <a:pPr/>
              <a:t>24/06/2013</a:t>
            </a:fld>
            <a:endParaRPr lang="it-IT"/>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it-IT"/>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B007B441-5312-499D-93C3-6E37886527FA}"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4B6055F8-1D02-4417-9241-55C834FD9970}" type="datetimeFigureOut">
              <a:rPr lang="it-IT" smtClean="0"/>
              <a:pPr/>
              <a:t>24/06/2013</a:t>
            </a:fld>
            <a:endParaRPr lang="it-IT"/>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it-IT"/>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B007B441-5312-499D-93C3-6E37886527FA}"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B6055F8-1D02-4417-9241-55C834FD9970}" type="datetimeFigureOut">
              <a:rPr lang="it-IT" smtClean="0"/>
              <a:pPr/>
              <a:t>24/06/2013</a:t>
            </a:fld>
            <a:endParaRPr lang="it-IT"/>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it-IT"/>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007B441-5312-499D-93C3-6E37886527FA}"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it/imgres?imgurl=http://www.matteorinaldi.com/wp-content/uploads/2011/05/NAVE.jpeg&amp;imgrefurl=http://www.matteorinaldi.com/2011/05/storia-andature-vela/nave/&amp;usg=__LbQJtvGqaWsG8W6_kyhmNpDu0eU=&amp;h=500&amp;w=405&amp;sz=29&amp;hl=it&amp;start=9&amp;zoom=1&amp;tbnid=5xQmAj7slkposM:&amp;tbnh=130&amp;tbnw=105&amp;ei=VPIXT-jfDvPU4QT-2NWKDQ&amp;prev=/search?q=nave&amp;hl=it&amp;gbv=2&amp;tbm=isch&amp;itbs=1"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hyperlink" Target="http://www.google.it/imgres?imgurl=http://3.bp.blogspot.com/_hSZp3Q5HVo4/SY2aAnDFtsI/AAAAAAAABYE/WQQqgv9iYpw/s320/timoniere.jpg&amp;imgrefurl=http://radicazioni.blogspot.com/2009/02/il-timoniere-napoletano.html&amp;usg=__uUFV4eL7gEo0HodhaVacBb-S6Qg=&amp;h=232&amp;w=220&amp;sz=22&amp;hl=it&amp;start=1&amp;zoom=1&amp;tbnid=rP06Mhg90kddtM:&amp;tbnh=109&amp;tbnw=103&amp;ei=fvIXT6DXG4774QSq-r3VDQ&amp;prev=/search?q=timoniere&amp;hl=it&amp;gbv=2&amp;tbm=isch&amp;itbs=1" TargetMode="Externa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1.bp.blogspot.com/_hnYAKftnmIk/SEGVaNudYbI/AAAAAAAABCY/LAOWwWB-H4Q/s1600-h/la+casa+sulla+roccia.jpg" TargetMode="External"/><Relationship Id="rId7"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hyperlink" Target="http://www.google.it/imgres?imgurl=http://mruviano.altervista.org/images/lavoro/casa_sulla_roccia.gif&amp;imgrefurl=http://mruviano.altervista.org/oggetti.htm&amp;usg=__uUp4HGufaWQOtzDZV4nI9kc8zpk=&amp;h=448&amp;w=312&amp;sz=98&amp;hl=it&amp;start=20&amp;zoom=1&amp;tbnid=_Gk-6r3ceEMGHM:&amp;tbnh=127&amp;tbnw=88&amp;ei=H_0XT5HqGrTT4QSGvumGDQ&amp;prev=/search?q=casa+sulla+roccia&amp;hl=it&amp;gbv=2&amp;tbm=isch&amp;itbs=1" TargetMode="External"/><Relationship Id="rId5" Type="http://schemas.openxmlformats.org/officeDocument/2006/relationships/hyperlink" Target="http://www.bibbiaedu.it/pls/bibbiaol/GestBibbia.Ricerca?Libro=Matteo&amp;Capitolo=7#VER_21" TargetMode="Externa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it/imgres?imgurl=http://www.sheiscreative.com/wp-content/uploads/2011/01/etty-hillesum_1.jpg&amp;imgrefurl=http://www.sheiscreative.com/2011/01/27/giorno-della-memoria-etty-hillesum-il-cuore-pensante-della-baracca/&amp;usg=__VH_yF99gENuZltzWhOFWjz5fkOM=&amp;h=200&amp;w=160&amp;sz=6&amp;hl=it&amp;start=7&amp;zoom=1&amp;tbnid=hNRV2yhBwc45gM:&amp;tbnh=104&amp;tbnw=83&amp;ei=3DQbT_qaBMiu8QOgiImpCw&amp;prev=/search?q=etty+hillesum&amp;hl=it&amp;gbv=2&amp;tbm=isch&amp;itbs=1" TargetMode="External"/><Relationship Id="rId7"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39552" y="1052736"/>
            <a:ext cx="8062912" cy="1470025"/>
          </a:xfrm>
        </p:spPr>
        <p:txBody>
          <a:bodyPr>
            <a:normAutofit fontScale="90000"/>
          </a:bodyPr>
          <a:lstStyle/>
          <a:p>
            <a:r>
              <a:rPr lang="it-IT" sz="6600" dirty="0" smtClean="0">
                <a:latin typeface="Arial Rounded MT Bold" pitchFamily="34" charset="0"/>
              </a:rPr>
              <a:t>Sentieri </a:t>
            </a:r>
            <a:br>
              <a:rPr lang="it-IT" sz="6600" dirty="0" smtClean="0">
                <a:latin typeface="Arial Rounded MT Bold" pitchFamily="34" charset="0"/>
              </a:rPr>
            </a:br>
            <a:r>
              <a:rPr lang="it-IT" sz="6600" dirty="0" smtClean="0">
                <a:latin typeface="Arial Rounded MT Bold" pitchFamily="34" charset="0"/>
              </a:rPr>
              <a:t>di libertà</a:t>
            </a:r>
            <a:endParaRPr lang="it-IT" sz="6600" dirty="0">
              <a:latin typeface="Arial Rounded MT Bold"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899592" y="836712"/>
            <a:ext cx="3348339" cy="4986114"/>
          </a:xfrm>
          <a:prstGeom prst="rect">
            <a:avLst/>
          </a:prstGeom>
          <a:ln>
            <a:noFill/>
          </a:ln>
          <a:effectLst>
            <a:outerShdw blurRad="292100" dist="139700" dir="2700000" sx="104000" sy="104000" algn="tl" rotWithShape="0">
              <a:srgbClr val="333333">
                <a:alpha val="65000"/>
              </a:srgbClr>
            </a:outerShdw>
          </a:effectLst>
        </p:spPr>
      </p:pic>
      <p:pic>
        <p:nvPicPr>
          <p:cNvPr id="2050" name="Picture 2"/>
          <p:cNvPicPr>
            <a:picLocks noChangeAspect="1" noChangeArrowheads="1"/>
          </p:cNvPicPr>
          <p:nvPr/>
        </p:nvPicPr>
        <p:blipFill>
          <a:blip r:embed="rId3" cstate="print"/>
          <a:srcRect l="3774" t="2519" r="3774" b="4279"/>
          <a:stretch>
            <a:fillRect/>
          </a:stretch>
        </p:blipFill>
        <p:spPr bwMode="auto">
          <a:xfrm>
            <a:off x="3275856" y="3284984"/>
            <a:ext cx="4291288" cy="32403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627784" y="908720"/>
            <a:ext cx="6264696" cy="6309320"/>
          </a:xfrm>
        </p:spPr>
        <p:txBody>
          <a:bodyPr>
            <a:normAutofit fontScale="85000" lnSpcReduction="20000"/>
          </a:bodyPr>
          <a:lstStyle/>
          <a:p>
            <a:r>
              <a:rPr lang="it-IT" b="1" dirty="0" smtClean="0">
                <a:effectLst>
                  <a:outerShdw blurRad="38100" dist="38100" dir="2700000" algn="tl">
                    <a:srgbClr val="000000">
                      <a:alpha val="43137"/>
                    </a:srgbClr>
                  </a:outerShdw>
                </a:effectLst>
              </a:rPr>
              <a:t>… paura di legarsi, di chiudersi dietro una porta</a:t>
            </a:r>
          </a:p>
          <a:p>
            <a:endParaRPr lang="it-IT" sz="1300" b="1" dirty="0" smtClean="0">
              <a:effectLst>
                <a:outerShdw blurRad="38100" dist="38100" dir="2700000" algn="tl">
                  <a:srgbClr val="000000">
                    <a:alpha val="43137"/>
                  </a:srgbClr>
                </a:outerShdw>
              </a:effectLst>
            </a:endParaRPr>
          </a:p>
          <a:p>
            <a:pPr>
              <a:buNone/>
            </a:pPr>
            <a:endParaRPr lang="it-IT" sz="1050" dirty="0" smtClean="0">
              <a:effectLst>
                <a:outerShdw blurRad="38100" dist="38100" dir="2700000" algn="tl">
                  <a:srgbClr val="000000">
                    <a:alpha val="43137"/>
                  </a:srgbClr>
                </a:outerShdw>
              </a:effectLst>
            </a:endParaRPr>
          </a:p>
          <a:p>
            <a:pPr>
              <a:buNone/>
            </a:pPr>
            <a:r>
              <a:rPr lang="it-IT" sz="2800" i="1" dirty="0" smtClean="0"/>
              <a:t>“Vorrei scegliere, abbracciare quello che voglio, ma con la possibilità di mollarlo se vedo che non va, se trovo di meglio, se a un certo punto mi stufo … Non voglio sentirmi obbligato”</a:t>
            </a:r>
          </a:p>
          <a:p>
            <a:pPr>
              <a:buNone/>
            </a:pPr>
            <a:endParaRPr lang="it-IT" sz="2800" i="1" dirty="0" smtClean="0"/>
          </a:p>
          <a:p>
            <a:pPr>
              <a:buNone/>
            </a:pPr>
            <a:r>
              <a:rPr lang="it-IT" sz="2800" i="1" dirty="0" smtClean="0"/>
              <a:t>Un abbracciare sempre con clausola, mai fino in fondo!</a:t>
            </a:r>
          </a:p>
          <a:p>
            <a:pPr>
              <a:buNone/>
            </a:pPr>
            <a:endParaRPr lang="it-IT" sz="1400" i="1" dirty="0" smtClean="0"/>
          </a:p>
          <a:p>
            <a:pPr>
              <a:buNone/>
            </a:pPr>
            <a:endParaRPr lang="it-IT" sz="2800" i="1" dirty="0" smtClean="0"/>
          </a:p>
          <a:p>
            <a:pPr>
              <a:buNone/>
            </a:pPr>
            <a:r>
              <a:rPr lang="it-IT" sz="2800" i="1" dirty="0" smtClean="0"/>
              <a:t>   Una LIBERTA’ FRENATA,</a:t>
            </a:r>
          </a:p>
          <a:p>
            <a:pPr>
              <a:buNone/>
            </a:pPr>
            <a:r>
              <a:rPr lang="it-IT" sz="2800" i="1" dirty="0" smtClean="0"/>
              <a:t>   CHE NON DARA’ MAI TUTTO QUELLO CHE PUO’, PERCHE’ SI TIENE LA RISERVA</a:t>
            </a:r>
            <a:endParaRPr lang="it-IT" sz="2800" i="1" dirty="0"/>
          </a:p>
        </p:txBody>
      </p:sp>
      <p:sp>
        <p:nvSpPr>
          <p:cNvPr id="4" name="Rettangolo 3"/>
          <p:cNvSpPr/>
          <p:nvPr/>
        </p:nvSpPr>
        <p:spPr>
          <a:xfrm rot="20627769">
            <a:off x="62470" y="447820"/>
            <a:ext cx="334097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5400" b="1" cap="none" spc="0" dirty="0" smtClean="0">
                <a:ln/>
                <a:solidFill>
                  <a:schemeClr val="accent3"/>
                </a:solidFill>
                <a:effectLst/>
              </a:rPr>
              <a:t>La paura!</a:t>
            </a:r>
            <a:endParaRPr lang="it-IT" sz="5400" b="1" cap="none" spc="0" dirty="0">
              <a:ln/>
              <a:solidFill>
                <a:schemeClr val="accent3"/>
              </a:solidFill>
              <a:effectLst/>
            </a:endParaRPr>
          </a:p>
        </p:txBody>
      </p:sp>
      <p:pic>
        <p:nvPicPr>
          <p:cNvPr id="2050" name="Picture 2"/>
          <p:cNvPicPr>
            <a:picLocks noChangeAspect="1" noChangeArrowheads="1"/>
          </p:cNvPicPr>
          <p:nvPr/>
        </p:nvPicPr>
        <p:blipFill>
          <a:blip r:embed="rId3" cstate="print"/>
          <a:srcRect/>
          <a:stretch>
            <a:fillRect/>
          </a:stretch>
        </p:blipFill>
        <p:spPr bwMode="auto">
          <a:xfrm>
            <a:off x="611560" y="2420888"/>
            <a:ext cx="1838325" cy="2495550"/>
          </a:xfrm>
          <a:prstGeom prst="rect">
            <a:avLst/>
          </a:prstGeom>
          <a:noFill/>
          <a:ln w="9525">
            <a:noFill/>
            <a:miter lim="800000"/>
            <a:headEnd/>
            <a:tailEnd/>
          </a:ln>
        </p:spPr>
      </p:pic>
      <p:sp>
        <p:nvSpPr>
          <p:cNvPr id="6" name="Freccia circolare a sinistra 5"/>
          <p:cNvSpPr/>
          <p:nvPr/>
        </p:nvSpPr>
        <p:spPr>
          <a:xfrm>
            <a:off x="8172400" y="4725144"/>
            <a:ext cx="648072"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131840" y="980728"/>
            <a:ext cx="5616624" cy="5877272"/>
          </a:xfrm>
        </p:spPr>
        <p:txBody>
          <a:bodyPr>
            <a:normAutofit/>
          </a:bodyPr>
          <a:lstStyle/>
          <a:p>
            <a:r>
              <a:rPr lang="it-IT" b="1" dirty="0" smtClean="0">
                <a:effectLst>
                  <a:outerShdw blurRad="38100" dist="38100" dir="2700000" algn="tl">
                    <a:srgbClr val="000000">
                      <a:alpha val="43137"/>
                    </a:srgbClr>
                  </a:outerShdw>
                </a:effectLst>
              </a:rPr>
              <a:t>… paura di prendere posizione</a:t>
            </a:r>
          </a:p>
          <a:p>
            <a:endParaRPr lang="it-IT" sz="1300" b="1" dirty="0" smtClean="0">
              <a:effectLst>
                <a:outerShdw blurRad="38100" dist="38100" dir="2700000" algn="tl">
                  <a:srgbClr val="000000">
                    <a:alpha val="43137"/>
                  </a:srgbClr>
                </a:outerShdw>
              </a:effectLst>
            </a:endParaRPr>
          </a:p>
          <a:p>
            <a:pPr>
              <a:buNone/>
            </a:pPr>
            <a:endParaRPr lang="it-IT" sz="1050" dirty="0" smtClean="0">
              <a:effectLst>
                <a:outerShdw blurRad="38100" dist="38100" dir="2700000" algn="tl">
                  <a:srgbClr val="000000">
                    <a:alpha val="43137"/>
                  </a:srgbClr>
                </a:outerShdw>
              </a:effectLst>
            </a:endParaRPr>
          </a:p>
          <a:p>
            <a:pPr>
              <a:buNone/>
            </a:pPr>
            <a:r>
              <a:rPr lang="it-IT" sz="2800" i="1" dirty="0" smtClean="0"/>
              <a:t>“Tanto fa lo stesso …, tanto non serve a niente …”</a:t>
            </a:r>
          </a:p>
          <a:p>
            <a:pPr>
              <a:buNone/>
            </a:pPr>
            <a:endParaRPr lang="it-IT" sz="2800" dirty="0" smtClean="0"/>
          </a:p>
          <a:p>
            <a:pPr>
              <a:buNone/>
            </a:pPr>
            <a:r>
              <a:rPr lang="it-IT" sz="2800" dirty="0" smtClean="0"/>
              <a:t>Difesa del proprio comodo dietro uno scetticismo di maniera</a:t>
            </a:r>
          </a:p>
          <a:p>
            <a:pPr>
              <a:buNone/>
            </a:pPr>
            <a:endParaRPr lang="it-IT" sz="2800" i="1" dirty="0" smtClean="0"/>
          </a:p>
          <a:p>
            <a:pPr>
              <a:buNone/>
            </a:pPr>
            <a:r>
              <a:rPr lang="it-IT" sz="2800" i="1" dirty="0" smtClean="0"/>
              <a:t>   Una LIBERTA’ RESA INUTILE</a:t>
            </a:r>
            <a:endParaRPr lang="it-IT" sz="2800" i="1" dirty="0"/>
          </a:p>
        </p:txBody>
      </p:sp>
      <p:sp>
        <p:nvSpPr>
          <p:cNvPr id="4" name="Rettangolo 3"/>
          <p:cNvSpPr/>
          <p:nvPr/>
        </p:nvSpPr>
        <p:spPr>
          <a:xfrm rot="20627769">
            <a:off x="62470" y="447820"/>
            <a:ext cx="334097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5400" b="1" cap="none" spc="0" dirty="0" smtClean="0">
                <a:ln/>
                <a:solidFill>
                  <a:schemeClr val="accent3"/>
                </a:solidFill>
                <a:effectLst/>
              </a:rPr>
              <a:t>La paura!</a:t>
            </a:r>
            <a:endParaRPr lang="it-IT" sz="5400" b="1" cap="none" spc="0" dirty="0">
              <a:ln/>
              <a:solidFill>
                <a:schemeClr val="accent3"/>
              </a:solidFill>
              <a:effectLst/>
            </a:endParaRPr>
          </a:p>
        </p:txBody>
      </p:sp>
      <p:pic>
        <p:nvPicPr>
          <p:cNvPr id="2050" name="Picture 2"/>
          <p:cNvPicPr>
            <a:picLocks noChangeAspect="1" noChangeArrowheads="1"/>
          </p:cNvPicPr>
          <p:nvPr/>
        </p:nvPicPr>
        <p:blipFill>
          <a:blip r:embed="rId3" cstate="print"/>
          <a:srcRect/>
          <a:stretch>
            <a:fillRect/>
          </a:stretch>
        </p:blipFill>
        <p:spPr bwMode="auto">
          <a:xfrm>
            <a:off x="971600" y="2492896"/>
            <a:ext cx="1838325" cy="2495550"/>
          </a:xfrm>
          <a:prstGeom prst="rect">
            <a:avLst/>
          </a:prstGeom>
          <a:noFill/>
          <a:ln w="9525">
            <a:noFill/>
            <a:miter lim="800000"/>
            <a:headEnd/>
            <a:tailEnd/>
          </a:ln>
        </p:spPr>
      </p:pic>
      <p:sp>
        <p:nvSpPr>
          <p:cNvPr id="6" name="Freccia circolare a sinistra 5"/>
          <p:cNvSpPr/>
          <p:nvPr/>
        </p:nvSpPr>
        <p:spPr>
          <a:xfrm>
            <a:off x="8172400" y="4725144"/>
            <a:ext cx="648072"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rot="20627769">
            <a:off x="291352" y="606844"/>
            <a:ext cx="4480714"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5400" b="1" cap="none" spc="0" dirty="0" smtClean="0">
                <a:ln/>
                <a:solidFill>
                  <a:schemeClr val="accent3"/>
                </a:solidFill>
                <a:effectLst/>
              </a:rPr>
              <a:t>L’astrattezza!</a:t>
            </a:r>
            <a:endParaRPr lang="it-IT" sz="5400" b="1" cap="none" spc="0" dirty="0">
              <a:ln/>
              <a:solidFill>
                <a:schemeClr val="accent3"/>
              </a:solidFill>
              <a:effectLst/>
            </a:endParaRPr>
          </a:p>
        </p:txBody>
      </p:sp>
      <p:sp>
        <p:nvSpPr>
          <p:cNvPr id="6" name="Rettangolo 5"/>
          <p:cNvSpPr/>
          <p:nvPr/>
        </p:nvSpPr>
        <p:spPr>
          <a:xfrm>
            <a:off x="683568" y="2551837"/>
            <a:ext cx="7776864" cy="3600986"/>
          </a:xfrm>
          <a:prstGeom prst="rect">
            <a:avLst/>
          </a:prstGeom>
        </p:spPr>
        <p:txBody>
          <a:bodyPr wrap="square">
            <a:spAutoFit/>
          </a:bodyPr>
          <a:lstStyle/>
          <a:p>
            <a:r>
              <a:rPr lang="it-IT" sz="2800" dirty="0" smtClean="0"/>
              <a:t>Non riesci a dire ciò che vuoi e, ancor più, a fare ciò che vuoi, perché non tieni conto della realtà concreta.</a:t>
            </a:r>
          </a:p>
          <a:p>
            <a:r>
              <a:rPr lang="it-IT" dirty="0" smtClean="0"/>
              <a:t> </a:t>
            </a:r>
          </a:p>
          <a:p>
            <a:endParaRPr lang="it-IT" dirty="0" smtClean="0"/>
          </a:p>
          <a:p>
            <a:endParaRPr lang="it-IT" dirty="0" smtClean="0"/>
          </a:p>
          <a:p>
            <a:r>
              <a:rPr lang="it-IT" dirty="0" smtClean="0"/>
              <a:t>L’esito: </a:t>
            </a:r>
          </a:p>
          <a:p>
            <a:endParaRPr lang="it-IT" dirty="0" smtClean="0"/>
          </a:p>
          <a:p>
            <a:r>
              <a:rPr lang="it-IT" dirty="0" smtClean="0"/>
              <a:t>LA LIBERTÀ SI RIDUCE A CAPRICCIO, </a:t>
            </a:r>
          </a:p>
          <a:p>
            <a:r>
              <a:rPr lang="it-IT" dirty="0" smtClean="0"/>
              <a:t>O PRETESA, </a:t>
            </a:r>
          </a:p>
          <a:p>
            <a:r>
              <a:rPr lang="it-IT" dirty="0" smtClean="0"/>
              <a:t>O IDEALISMO STERILE E VIOLENTO</a:t>
            </a:r>
            <a:endParaRPr lang="it-IT" dirty="0"/>
          </a:p>
        </p:txBody>
      </p:sp>
      <p:sp>
        <p:nvSpPr>
          <p:cNvPr id="7" name="Freccia circolare a sinistra 6"/>
          <p:cNvSpPr/>
          <p:nvPr/>
        </p:nvSpPr>
        <p:spPr>
          <a:xfrm>
            <a:off x="5436096" y="3789040"/>
            <a:ext cx="648072"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9217" name="Picture 1"/>
          <p:cNvPicPr>
            <a:picLocks noChangeAspect="1" noChangeArrowheads="1"/>
          </p:cNvPicPr>
          <p:nvPr/>
        </p:nvPicPr>
        <p:blipFill>
          <a:blip r:embed="rId3" cstate="print"/>
          <a:srcRect/>
          <a:stretch>
            <a:fillRect/>
          </a:stretch>
        </p:blipFill>
        <p:spPr bwMode="auto">
          <a:xfrm>
            <a:off x="6444208" y="4581128"/>
            <a:ext cx="2362200" cy="193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81737" y="255835"/>
            <a:ext cx="8818440" cy="156966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solidFill>
                <a:effectLst/>
              </a:rPr>
              <a:t>L’ignoranza </a:t>
            </a:r>
          </a:p>
          <a:p>
            <a:pPr algn="ctr"/>
            <a:r>
              <a:rPr lang="it-IT" sz="4800" b="1" cap="none" spc="0" dirty="0" smtClean="0">
                <a:ln/>
                <a:solidFill>
                  <a:schemeClr val="accent3"/>
                </a:solidFill>
                <a:effectLst/>
              </a:rPr>
              <a:t>a riguard</a:t>
            </a:r>
            <a:r>
              <a:rPr lang="it-IT" sz="4800" b="1" dirty="0" smtClean="0">
                <a:ln/>
                <a:solidFill>
                  <a:schemeClr val="accent3"/>
                </a:solidFill>
              </a:rPr>
              <a:t>o del proprio cuore</a:t>
            </a:r>
            <a:r>
              <a:rPr lang="it-IT" sz="4800" b="1" cap="none" spc="0" dirty="0" smtClean="0">
                <a:ln/>
                <a:solidFill>
                  <a:schemeClr val="accent3"/>
                </a:solidFill>
                <a:effectLst/>
              </a:rPr>
              <a:t>!</a:t>
            </a:r>
            <a:endParaRPr lang="it-IT" sz="4800" b="1" cap="none" spc="0" dirty="0">
              <a:ln/>
              <a:solidFill>
                <a:schemeClr val="accent3"/>
              </a:solidFill>
              <a:effectLst/>
            </a:endParaRPr>
          </a:p>
        </p:txBody>
      </p:sp>
      <p:sp>
        <p:nvSpPr>
          <p:cNvPr id="6" name="Rettangolo 5"/>
          <p:cNvSpPr/>
          <p:nvPr/>
        </p:nvSpPr>
        <p:spPr>
          <a:xfrm>
            <a:off x="3923928" y="2348880"/>
            <a:ext cx="4752528" cy="4247317"/>
          </a:xfrm>
          <a:prstGeom prst="rect">
            <a:avLst/>
          </a:prstGeom>
        </p:spPr>
        <p:txBody>
          <a:bodyPr wrap="square">
            <a:spAutoFit/>
          </a:bodyPr>
          <a:lstStyle/>
          <a:p>
            <a:r>
              <a:rPr lang="it-IT" dirty="0" smtClean="0"/>
              <a:t>Non riesci a dire e a fare ciò che vuoi perché non conosci il tuo ‘cuore’ con le esigenze radicali che lo abitano, e non cerchi ciò che nella realtà veramente gli corrisponde.</a:t>
            </a:r>
          </a:p>
          <a:p>
            <a:endParaRPr lang="it-IT" dirty="0" smtClean="0"/>
          </a:p>
          <a:p>
            <a:r>
              <a:rPr lang="it-IT" dirty="0" smtClean="0"/>
              <a:t>Sei libero quando scegli ciò che ti fa veramente felice:</a:t>
            </a:r>
          </a:p>
          <a:p>
            <a:r>
              <a:rPr lang="it-IT" dirty="0" smtClean="0"/>
              <a:t>non ciò che ti dà una momentanea sensazione di felicità’; non ciò che supponi ti dia felicità, ma ciò che nella misura in cui l’abbracci ti spalanca, ti libera, rendendoti più vero, più amante, più bello.</a:t>
            </a:r>
          </a:p>
          <a:p>
            <a:r>
              <a:rPr lang="it-IT" dirty="0" smtClean="0"/>
              <a:t> </a:t>
            </a:r>
          </a:p>
        </p:txBody>
      </p:sp>
      <p:pic>
        <p:nvPicPr>
          <p:cNvPr id="7169" name="Picture 1"/>
          <p:cNvPicPr>
            <a:picLocks noChangeAspect="1" noChangeArrowheads="1"/>
          </p:cNvPicPr>
          <p:nvPr/>
        </p:nvPicPr>
        <p:blipFill>
          <a:blip r:embed="rId3" cstate="print"/>
          <a:srcRect/>
          <a:stretch>
            <a:fillRect/>
          </a:stretch>
        </p:blipFill>
        <p:spPr bwMode="auto">
          <a:xfrm rot="20703895">
            <a:off x="429124" y="2924042"/>
            <a:ext cx="3078845" cy="2306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620688"/>
            <a:ext cx="8229600" cy="5472608"/>
          </a:xfrm>
        </p:spPr>
        <p:txBody>
          <a:bodyPr>
            <a:normAutofit/>
          </a:bodyPr>
          <a:lstStyle/>
          <a:p>
            <a:pPr>
              <a:buNone/>
            </a:pPr>
            <a:r>
              <a:rPr lang="it-IT" dirty="0" smtClean="0"/>
              <a:t>C’è in noi un </a:t>
            </a:r>
            <a:r>
              <a:rPr lang="it-IT" sz="3200" b="1" dirty="0" smtClean="0">
                <a:solidFill>
                  <a:srgbClr val="FFC000"/>
                </a:solidFill>
                <a:effectLst>
                  <a:outerShdw blurRad="38100" dist="38100" dir="2700000" algn="tl">
                    <a:srgbClr val="000000">
                      <a:alpha val="43137"/>
                    </a:srgbClr>
                  </a:outerShdw>
                </a:effectLst>
              </a:rPr>
              <a:t>desiderio di libertà</a:t>
            </a:r>
          </a:p>
          <a:p>
            <a:pPr>
              <a:buNone/>
            </a:pPr>
            <a:r>
              <a:rPr lang="it-IT" dirty="0" smtClean="0"/>
              <a:t>che va ben oltre il generico “sentirsi liberi”</a:t>
            </a:r>
          </a:p>
          <a:p>
            <a:pPr>
              <a:buNone/>
            </a:pPr>
            <a:r>
              <a:rPr lang="it-IT" dirty="0" smtClean="0"/>
              <a:t> </a:t>
            </a:r>
          </a:p>
          <a:p>
            <a:pPr>
              <a:buNone/>
            </a:pPr>
            <a:endParaRPr lang="it-IT" dirty="0" smtClean="0"/>
          </a:p>
          <a:p>
            <a:pPr>
              <a:buNone/>
            </a:pPr>
            <a:r>
              <a:rPr lang="it-IT" dirty="0" smtClean="0"/>
              <a:t>Dio ce lo ha messo in cuore</a:t>
            </a:r>
          </a:p>
          <a:p>
            <a:pPr>
              <a:buNone/>
            </a:pPr>
            <a:r>
              <a:rPr lang="it-IT" dirty="0" smtClean="0"/>
              <a:t>e noi vogliamo prenderlo sul serio,</a:t>
            </a:r>
          </a:p>
          <a:p>
            <a:pPr>
              <a:buNone/>
            </a:pPr>
            <a:r>
              <a:rPr lang="it-IT" dirty="0" smtClean="0"/>
              <a:t>perché ci conduca</a:t>
            </a:r>
          </a:p>
          <a:p>
            <a:pPr>
              <a:buNone/>
            </a:pPr>
            <a:r>
              <a:rPr lang="it-IT" dirty="0" smtClean="0"/>
              <a:t>alla grandezza per cui Dio</a:t>
            </a:r>
          </a:p>
          <a:p>
            <a:pPr>
              <a:buNone/>
            </a:pPr>
            <a:r>
              <a:rPr lang="it-IT" dirty="0" smtClean="0"/>
              <a:t>lo ha preparato.</a:t>
            </a:r>
          </a:p>
          <a:p>
            <a:pPr>
              <a:buNone/>
            </a:pPr>
            <a:endParaRPr lang="it-IT" dirty="0"/>
          </a:p>
        </p:txBody>
      </p:sp>
      <p:pic>
        <p:nvPicPr>
          <p:cNvPr id="48130" name="Picture 2"/>
          <p:cNvPicPr>
            <a:picLocks noChangeAspect="1" noChangeArrowheads="1"/>
          </p:cNvPicPr>
          <p:nvPr/>
        </p:nvPicPr>
        <p:blipFill>
          <a:blip r:embed="rId2" cstate="print"/>
          <a:srcRect/>
          <a:stretch>
            <a:fillRect/>
          </a:stretch>
        </p:blipFill>
        <p:spPr bwMode="auto">
          <a:xfrm>
            <a:off x="6084168" y="4509120"/>
            <a:ext cx="2581275" cy="1771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R5B2h26MXbQwkc4EhegjZYgW8VEzdX3pYp-bhAlpyZ85v33jgvUAKA8WQH">
            <a:hlinkClick r:id="rId3"/>
          </p:cNvPr>
          <p:cNvPicPr>
            <a:picLocks noChangeAspect="1" noChangeArrowheads="1"/>
          </p:cNvPicPr>
          <p:nvPr/>
        </p:nvPicPr>
        <p:blipFill>
          <a:blip r:embed="rId4" cstate="print"/>
          <a:srcRect/>
          <a:stretch>
            <a:fillRect/>
          </a:stretch>
        </p:blipFill>
        <p:spPr bwMode="auto">
          <a:xfrm>
            <a:off x="755576" y="2852936"/>
            <a:ext cx="3088357" cy="3823680"/>
          </a:xfrm>
          <a:prstGeom prst="rect">
            <a:avLst/>
          </a:prstGeom>
          <a:noFill/>
        </p:spPr>
      </p:pic>
      <p:pic>
        <p:nvPicPr>
          <p:cNvPr id="2052" name="Picture 4" descr="http://t2.gstatic.com/images?q=tbn:ANd9GcTpauqGwacmP6vIrcwMswZiYyGkLqgBYBwMIdcGtp7JiTSzgGQfquu0eg">
            <a:hlinkClick r:id="rId5"/>
          </p:cNvPr>
          <p:cNvPicPr>
            <a:picLocks noChangeAspect="1" noChangeArrowheads="1"/>
          </p:cNvPicPr>
          <p:nvPr/>
        </p:nvPicPr>
        <p:blipFill>
          <a:blip r:embed="rId6" cstate="print"/>
          <a:srcRect/>
          <a:stretch>
            <a:fillRect/>
          </a:stretch>
        </p:blipFill>
        <p:spPr bwMode="auto">
          <a:xfrm rot="702109">
            <a:off x="6276969" y="440494"/>
            <a:ext cx="1989187" cy="2105062"/>
          </a:xfrm>
          <a:prstGeom prst="rect">
            <a:avLst/>
          </a:prstGeom>
          <a:noFill/>
        </p:spPr>
      </p:pic>
      <p:sp>
        <p:nvSpPr>
          <p:cNvPr id="4" name="CasellaDiTesto 3"/>
          <p:cNvSpPr txBox="1"/>
          <p:nvPr/>
        </p:nvSpPr>
        <p:spPr>
          <a:xfrm>
            <a:off x="395536" y="476672"/>
            <a:ext cx="4680520" cy="2031325"/>
          </a:xfrm>
          <a:prstGeom prst="rect">
            <a:avLst/>
          </a:prstGeom>
          <a:noFill/>
        </p:spPr>
        <p:txBody>
          <a:bodyPr wrap="square" rtlCol="0">
            <a:spAutoFit/>
          </a:bodyPr>
          <a:lstStyle/>
          <a:p>
            <a:r>
              <a:rPr lang="it-IT" dirty="0" smtClean="0"/>
              <a:t>La vita non è una nave tranquilla che scivola da sola verso il porto della felicità!</a:t>
            </a:r>
          </a:p>
          <a:p>
            <a:endParaRPr lang="it-IT" dirty="0" smtClean="0"/>
          </a:p>
          <a:p>
            <a:r>
              <a:rPr lang="it-IT" dirty="0" smtClean="0"/>
              <a:t>Su di essa, in ogni momento, siamo impegnati noi come timonieri, con la responsabilità di definire la rotta.</a:t>
            </a:r>
            <a:endParaRPr lang="it-IT" dirty="0"/>
          </a:p>
        </p:txBody>
      </p:sp>
      <p:sp>
        <p:nvSpPr>
          <p:cNvPr id="5" name="CasellaDiTesto 4"/>
          <p:cNvSpPr txBox="1"/>
          <p:nvPr/>
        </p:nvSpPr>
        <p:spPr>
          <a:xfrm>
            <a:off x="4644008" y="3284984"/>
            <a:ext cx="4176464" cy="2862322"/>
          </a:xfrm>
          <a:prstGeom prst="rect">
            <a:avLst/>
          </a:prstGeom>
          <a:noFill/>
        </p:spPr>
        <p:txBody>
          <a:bodyPr wrap="square" rtlCol="0">
            <a:spAutoFit/>
          </a:bodyPr>
          <a:lstStyle/>
          <a:p>
            <a:r>
              <a:rPr lang="it-IT" dirty="0" smtClean="0"/>
              <a:t>A noi tocca decidere </a:t>
            </a:r>
          </a:p>
          <a:p>
            <a:endParaRPr lang="it-IT" dirty="0" smtClean="0"/>
          </a:p>
          <a:p>
            <a:pPr>
              <a:buFontTx/>
              <a:buChar char="-"/>
            </a:pPr>
            <a:r>
              <a:rPr lang="it-IT" dirty="0" smtClean="0"/>
              <a:t>quale esperienza fare dell’amore, - come affrontare i giorni della solitudine, </a:t>
            </a:r>
          </a:p>
          <a:p>
            <a:pPr>
              <a:buFontTx/>
              <a:buChar char="-"/>
            </a:pPr>
            <a:r>
              <a:rPr lang="it-IT" dirty="0" smtClean="0"/>
              <a:t> che tipo di felicità ricercare, </a:t>
            </a:r>
          </a:p>
          <a:p>
            <a:pPr>
              <a:buFontTx/>
              <a:buChar char="-"/>
            </a:pPr>
            <a:r>
              <a:rPr lang="it-IT" dirty="0" smtClean="0"/>
              <a:t> che senso dare ai nostri insuccessi, </a:t>
            </a:r>
          </a:p>
          <a:p>
            <a:pPr>
              <a:buFontTx/>
              <a:buChar char="-"/>
            </a:pPr>
            <a:r>
              <a:rPr lang="it-IT" dirty="0" smtClean="0"/>
              <a:t> come investire le nostre qualità a favore della vita di tutti</a:t>
            </a:r>
          </a:p>
          <a:p>
            <a:pPr>
              <a:buFontTx/>
              <a:buChar char="-"/>
            </a:pPr>
            <a:r>
              <a:rPr lang="it-IT" dirty="0" smtClean="0"/>
              <a:t> ….</a:t>
            </a:r>
            <a:endParaRPr lang="it-I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620688"/>
            <a:ext cx="8136904" cy="2123658"/>
          </a:xfrm>
          <a:prstGeom prst="rect">
            <a:avLst/>
          </a:prstGeom>
          <a:noFill/>
        </p:spPr>
        <p:txBody>
          <a:bodyPr wrap="square" rtlCol="0">
            <a:spAutoFit/>
          </a:bodyPr>
          <a:lstStyle/>
          <a:p>
            <a:r>
              <a:rPr lang="it-IT" sz="6600" dirty="0" smtClean="0">
                <a:solidFill>
                  <a:schemeClr val="accent3"/>
                </a:solidFill>
                <a:latin typeface="Berylium" pitchFamily="2" charset="0"/>
              </a:rPr>
              <a:t>Non si nasce liberi, </a:t>
            </a:r>
          </a:p>
          <a:p>
            <a:r>
              <a:rPr lang="it-IT" sz="6600" dirty="0" smtClean="0">
                <a:solidFill>
                  <a:schemeClr val="accent3"/>
                </a:solidFill>
                <a:latin typeface="Berylium" pitchFamily="2" charset="0"/>
              </a:rPr>
              <a:t>lo si diventa!</a:t>
            </a:r>
            <a:endParaRPr lang="it-IT" sz="6600" dirty="0">
              <a:solidFill>
                <a:schemeClr val="accent3"/>
              </a:solidFill>
              <a:latin typeface="Berylium" pitchFamily="2" charset="0"/>
            </a:endParaRPr>
          </a:p>
        </p:txBody>
      </p:sp>
      <p:pic>
        <p:nvPicPr>
          <p:cNvPr id="39937" name="Picture 1"/>
          <p:cNvPicPr>
            <a:picLocks noChangeAspect="1" noChangeArrowheads="1"/>
          </p:cNvPicPr>
          <p:nvPr/>
        </p:nvPicPr>
        <p:blipFill>
          <a:blip r:embed="rId3" cstate="print"/>
          <a:srcRect/>
          <a:stretch>
            <a:fillRect/>
          </a:stretch>
        </p:blipFill>
        <p:spPr bwMode="auto">
          <a:xfrm>
            <a:off x="6876256" y="2420888"/>
            <a:ext cx="1952625" cy="2333625"/>
          </a:xfrm>
          <a:prstGeom prst="rect">
            <a:avLst/>
          </a:prstGeom>
          <a:noFill/>
          <a:ln w="9525">
            <a:noFill/>
            <a:miter lim="800000"/>
            <a:headEnd/>
            <a:tailEnd/>
          </a:ln>
        </p:spPr>
      </p:pic>
      <p:sp>
        <p:nvSpPr>
          <p:cNvPr id="5" name="CasellaDiTesto 4"/>
          <p:cNvSpPr txBox="1"/>
          <p:nvPr/>
        </p:nvSpPr>
        <p:spPr>
          <a:xfrm>
            <a:off x="395536" y="3212976"/>
            <a:ext cx="5760640" cy="3139321"/>
          </a:xfrm>
          <a:prstGeom prst="rect">
            <a:avLst/>
          </a:prstGeom>
          <a:noFill/>
        </p:spPr>
        <p:txBody>
          <a:bodyPr wrap="square" rtlCol="0">
            <a:spAutoFit/>
          </a:bodyPr>
          <a:lstStyle/>
          <a:p>
            <a:r>
              <a:rPr lang="it-IT" dirty="0" smtClean="0"/>
              <a:t>È possibile affrontare un </a:t>
            </a:r>
          </a:p>
          <a:p>
            <a:r>
              <a:rPr lang="it-IT" dirty="0" smtClean="0"/>
              <a:t>ITINERARIO </a:t>
            </a:r>
            <a:r>
              <a:rPr lang="it-IT" dirty="0" err="1" smtClean="0"/>
              <a:t>DI</a:t>
            </a:r>
            <a:r>
              <a:rPr lang="it-IT" dirty="0" smtClean="0"/>
              <a:t> EDUCAZIONE alla LIBERTA’, </a:t>
            </a:r>
          </a:p>
          <a:p>
            <a:endParaRPr lang="it-IT" dirty="0" smtClean="0"/>
          </a:p>
          <a:p>
            <a:endParaRPr lang="it-IT" dirty="0" smtClean="0"/>
          </a:p>
          <a:p>
            <a:r>
              <a:rPr lang="it-IT" dirty="0" smtClean="0"/>
              <a:t>che comporta </a:t>
            </a:r>
            <a:r>
              <a:rPr lang="it-IT" b="1" dirty="0" smtClean="0"/>
              <a:t>un lavoro</a:t>
            </a:r>
            <a:r>
              <a:rPr lang="it-IT" dirty="0" smtClean="0"/>
              <a:t>, un esercizio, un </a:t>
            </a:r>
            <a:r>
              <a:rPr lang="it-IT" b="1" dirty="0" smtClean="0"/>
              <a:t>allenamento</a:t>
            </a:r>
            <a:r>
              <a:rPr lang="it-IT" dirty="0" smtClean="0"/>
              <a:t> (ascesi). </a:t>
            </a:r>
          </a:p>
          <a:p>
            <a:endParaRPr lang="it-IT" dirty="0" smtClean="0"/>
          </a:p>
          <a:p>
            <a:r>
              <a:rPr lang="it-IT" dirty="0" smtClean="0"/>
              <a:t>Questo lavoro è la parte che spetta a noi perché la grazia liberante di Gesù possa operare nella nostra umanità.</a:t>
            </a:r>
          </a:p>
          <a:p>
            <a:endParaRPr lang="it-IT" dirty="0"/>
          </a:p>
        </p:txBody>
      </p:sp>
      <p:pic>
        <p:nvPicPr>
          <p:cNvPr id="39939" name="Picture 3"/>
          <p:cNvPicPr>
            <a:picLocks noChangeAspect="1" noChangeArrowheads="1"/>
          </p:cNvPicPr>
          <p:nvPr/>
        </p:nvPicPr>
        <p:blipFill>
          <a:blip r:embed="rId4" cstate="print">
            <a:clrChange>
              <a:clrFrom>
                <a:srgbClr val="272727"/>
              </a:clrFrom>
              <a:clrTo>
                <a:srgbClr val="272727">
                  <a:alpha val="0"/>
                </a:srgbClr>
              </a:clrTo>
            </a:clrChange>
          </a:blip>
          <a:srcRect l="13745" t="12393" r="6532"/>
          <a:stretch>
            <a:fillRect/>
          </a:stretch>
        </p:blipFill>
        <p:spPr bwMode="auto">
          <a:xfrm>
            <a:off x="5833452" y="4149080"/>
            <a:ext cx="3310548" cy="24208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Rettangolo 1"/>
          <p:cNvSpPr/>
          <p:nvPr/>
        </p:nvSpPr>
        <p:spPr>
          <a:xfrm>
            <a:off x="3840144" y="2060848"/>
            <a:ext cx="3938899" cy="1754326"/>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Liberi da …</a:t>
            </a:r>
          </a:p>
          <a:p>
            <a:pPr algn="ctr"/>
            <a:r>
              <a:rPr lang="it-IT"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Rettangolo 2"/>
          <p:cNvSpPr/>
          <p:nvPr/>
        </p:nvSpPr>
        <p:spPr>
          <a:xfrm>
            <a:off x="3779912" y="404664"/>
            <a:ext cx="4910575" cy="1323439"/>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“Cristo ci ha liberati </a:t>
            </a:r>
          </a:p>
          <a:p>
            <a:pPr algn="ctr"/>
            <a:r>
              <a:rPr lang="it-IT" sz="4000" b="1" i="1" cap="none" spc="0" dirty="0" smtClean="0">
                <a:ln w="50800"/>
                <a:solidFill>
                  <a:schemeClr val="bg1">
                    <a:shade val="50000"/>
                  </a:schemeClr>
                </a:solidFill>
                <a:effectLst/>
                <a:latin typeface="Berylium" pitchFamily="2" charset="0"/>
              </a:rPr>
              <a:t>perché restassimo liberi”</a:t>
            </a:r>
            <a:endParaRPr lang="it-IT" sz="4000" b="1" i="1" cap="none" spc="0" dirty="0">
              <a:ln w="50800"/>
              <a:solidFill>
                <a:schemeClr val="bg1">
                  <a:shade val="50000"/>
                </a:schemeClr>
              </a:solidFill>
              <a:effectLst/>
              <a:latin typeface="Berylium" pitchFamily="2" charset="0"/>
            </a:endParaRPr>
          </a:p>
        </p:txBody>
      </p:sp>
      <p:pic>
        <p:nvPicPr>
          <p:cNvPr id="37889" name="Picture 1"/>
          <p:cNvPicPr>
            <a:picLocks noChangeAspect="1" noChangeArrowheads="1"/>
          </p:cNvPicPr>
          <p:nvPr/>
        </p:nvPicPr>
        <p:blipFill>
          <a:blip r:embed="rId3" cstate="print"/>
          <a:srcRect/>
          <a:stretch>
            <a:fillRect/>
          </a:stretch>
        </p:blipFill>
        <p:spPr bwMode="auto">
          <a:xfrm rot="20977477">
            <a:off x="444211" y="533051"/>
            <a:ext cx="3246107" cy="2434580"/>
          </a:xfrm>
          <a:prstGeom prst="rect">
            <a:avLst/>
          </a:prstGeom>
          <a:ln>
            <a:noFill/>
          </a:ln>
          <a:effectLst>
            <a:softEdge rad="112500"/>
          </a:effectLst>
        </p:spPr>
      </p:pic>
      <p:sp>
        <p:nvSpPr>
          <p:cNvPr id="6" name="Segnaposto contenuto 5"/>
          <p:cNvSpPr>
            <a:spLocks noGrp="1"/>
          </p:cNvSpPr>
          <p:nvPr>
            <p:ph idx="1"/>
          </p:nvPr>
        </p:nvSpPr>
        <p:spPr>
          <a:xfrm>
            <a:off x="457200" y="3284984"/>
            <a:ext cx="8229600" cy="3169824"/>
          </a:xfrm>
        </p:spPr>
        <p:txBody>
          <a:bodyPr>
            <a:normAutofit fontScale="92500"/>
          </a:bodyPr>
          <a:lstStyle/>
          <a:p>
            <a:r>
              <a:rPr lang="it-IT" dirty="0" smtClean="0"/>
              <a:t>Dall’essere posseduti dalla ricchezza</a:t>
            </a:r>
          </a:p>
          <a:p>
            <a:r>
              <a:rPr lang="it-IT" dirty="0" smtClean="0"/>
              <a:t>Dalla tentazione di dominare sugli altri</a:t>
            </a:r>
          </a:p>
          <a:p>
            <a:r>
              <a:rPr lang="it-IT" dirty="0" smtClean="0"/>
              <a:t>Dalla schiavitù degli affetti, dei desideri</a:t>
            </a:r>
          </a:p>
          <a:p>
            <a:r>
              <a:rPr lang="it-IT" dirty="0" smtClean="0"/>
              <a:t>Dall’angoscia, dalla paura della morte</a:t>
            </a:r>
          </a:p>
          <a:p>
            <a:r>
              <a:rPr lang="it-IT" dirty="0" smtClean="0"/>
              <a:t>Dall’irrigidimento della schiavitù di noi stessi</a:t>
            </a:r>
          </a:p>
          <a:p>
            <a:r>
              <a:rPr lang="it-IT" dirty="0" smtClean="0"/>
              <a:t>Dal legalismo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3" name="Rettangolo 2"/>
          <p:cNvSpPr/>
          <p:nvPr/>
        </p:nvSpPr>
        <p:spPr>
          <a:xfrm>
            <a:off x="3779912" y="404664"/>
            <a:ext cx="4910575" cy="1323439"/>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“Cristo ci ha liberati </a:t>
            </a:r>
          </a:p>
          <a:p>
            <a:pPr algn="ctr"/>
            <a:r>
              <a:rPr lang="it-IT" sz="4000" b="1" i="1" cap="none" spc="0" dirty="0" smtClean="0">
                <a:ln w="50800"/>
                <a:solidFill>
                  <a:schemeClr val="bg1">
                    <a:shade val="50000"/>
                  </a:schemeClr>
                </a:solidFill>
                <a:effectLst/>
                <a:latin typeface="Berylium" pitchFamily="2" charset="0"/>
              </a:rPr>
              <a:t>perché restassimo liberi”</a:t>
            </a:r>
            <a:endParaRPr lang="it-IT" sz="4000" b="1" i="1" cap="none" spc="0" dirty="0">
              <a:ln w="50800"/>
              <a:solidFill>
                <a:schemeClr val="bg1">
                  <a:shade val="50000"/>
                </a:schemeClr>
              </a:solidFill>
              <a:effectLst/>
              <a:latin typeface="Berylium" pitchFamily="2" charset="0"/>
            </a:endParaRPr>
          </a:p>
        </p:txBody>
      </p:sp>
      <p:pic>
        <p:nvPicPr>
          <p:cNvPr id="37889" name="Picture 1"/>
          <p:cNvPicPr>
            <a:picLocks noChangeAspect="1" noChangeArrowheads="1"/>
          </p:cNvPicPr>
          <p:nvPr/>
        </p:nvPicPr>
        <p:blipFill>
          <a:blip r:embed="rId3" cstate="print"/>
          <a:srcRect/>
          <a:stretch>
            <a:fillRect/>
          </a:stretch>
        </p:blipFill>
        <p:spPr bwMode="auto">
          <a:xfrm rot="20977477">
            <a:off x="444211" y="533051"/>
            <a:ext cx="3246107" cy="2434580"/>
          </a:xfrm>
          <a:prstGeom prst="rect">
            <a:avLst/>
          </a:prstGeom>
          <a:ln>
            <a:noFill/>
          </a:ln>
          <a:effectLst>
            <a:softEdge rad="112500"/>
          </a:effectLst>
        </p:spPr>
      </p:pic>
      <p:sp>
        <p:nvSpPr>
          <p:cNvPr id="6" name="Segnaposto contenuto 5"/>
          <p:cNvSpPr>
            <a:spLocks noGrp="1"/>
          </p:cNvSpPr>
          <p:nvPr>
            <p:ph idx="1"/>
          </p:nvPr>
        </p:nvSpPr>
        <p:spPr>
          <a:xfrm>
            <a:off x="457200" y="3284984"/>
            <a:ext cx="8229600" cy="3169824"/>
          </a:xfrm>
        </p:spPr>
        <p:txBody>
          <a:bodyPr/>
          <a:lstStyle/>
          <a:p>
            <a:r>
              <a:rPr lang="it-IT" dirty="0" smtClean="0"/>
              <a:t>Per essere fratelli</a:t>
            </a:r>
          </a:p>
          <a:p>
            <a:r>
              <a:rPr lang="it-IT" dirty="0" smtClean="0"/>
              <a:t>Per essere figli</a:t>
            </a:r>
          </a:p>
          <a:p>
            <a:r>
              <a:rPr lang="it-IT" dirty="0" smtClean="0"/>
              <a:t>Per servire e donare se stessi</a:t>
            </a:r>
          </a:p>
          <a:p>
            <a:endParaRPr lang="it-IT" dirty="0"/>
          </a:p>
        </p:txBody>
      </p:sp>
      <p:sp>
        <p:nvSpPr>
          <p:cNvPr id="7" name="Rettangolo 6"/>
          <p:cNvSpPr/>
          <p:nvPr/>
        </p:nvSpPr>
        <p:spPr>
          <a:xfrm>
            <a:off x="4499992" y="1988840"/>
            <a:ext cx="3706464" cy="830997"/>
          </a:xfrm>
          <a:prstGeom prst="rect">
            <a:avLst/>
          </a:prstGeom>
        </p:spPr>
        <p:txBody>
          <a:bodyPr wrap="none">
            <a:spAutoFit/>
          </a:bodyPr>
          <a:lstStyle/>
          <a:p>
            <a:r>
              <a:rPr lang="it-IT"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Liberi per …</a:t>
            </a:r>
            <a:endParaRPr lang="it-IT" sz="4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C000">
            <a:alpha val="64000"/>
          </a:srgbClr>
        </a:solidFill>
        <a:effectLst/>
      </p:bgPr>
    </p:bg>
    <p:spTree>
      <p:nvGrpSpPr>
        <p:cNvPr id="1" name=""/>
        <p:cNvGrpSpPr/>
        <p:nvPr/>
      </p:nvGrpSpPr>
      <p:grpSpPr>
        <a:xfrm>
          <a:off x="0" y="0"/>
          <a:ext cx="0" cy="0"/>
          <a:chOff x="0" y="0"/>
          <a:chExt cx="0" cy="0"/>
        </a:xfrm>
      </p:grpSpPr>
      <p:sp>
        <p:nvSpPr>
          <p:cNvPr id="2" name="Rettangolo 1"/>
          <p:cNvSpPr/>
          <p:nvPr/>
        </p:nvSpPr>
        <p:spPr>
          <a:xfrm>
            <a:off x="3563888" y="1844824"/>
            <a:ext cx="2230098"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lumMod val="50000"/>
                  </a:schemeClr>
                </a:solidFill>
                <a:effectLst/>
              </a:rPr>
              <a:t>Legge </a:t>
            </a:r>
            <a:endParaRPr lang="it-IT" sz="4800" b="1" cap="none" spc="0" dirty="0">
              <a:ln/>
              <a:solidFill>
                <a:schemeClr val="accent3">
                  <a:lumMod val="50000"/>
                </a:schemeClr>
              </a:solidFill>
              <a:effectLst/>
            </a:endParaRPr>
          </a:p>
        </p:txBody>
      </p:sp>
      <p:sp>
        <p:nvSpPr>
          <p:cNvPr id="3" name="Rettangolo 2"/>
          <p:cNvSpPr/>
          <p:nvPr/>
        </p:nvSpPr>
        <p:spPr>
          <a:xfrm>
            <a:off x="0" y="260648"/>
            <a:ext cx="8820472" cy="132343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“Conoscerete la verità e </a:t>
            </a:r>
          </a:p>
          <a:p>
            <a:pPr algn="ctr"/>
            <a:r>
              <a:rPr lang="it-IT" sz="4000" b="1" i="1" cap="none" spc="0" dirty="0" smtClean="0">
                <a:ln w="50800"/>
                <a:solidFill>
                  <a:schemeClr val="bg1">
                    <a:shade val="50000"/>
                  </a:schemeClr>
                </a:solidFill>
                <a:effectLst/>
                <a:latin typeface="Berylium" pitchFamily="2" charset="0"/>
              </a:rPr>
              <a:t>la verità vi farà liberi” (</a:t>
            </a:r>
            <a:r>
              <a:rPr lang="it-IT" sz="4000" b="1" i="1" cap="none" spc="0" dirty="0" err="1" smtClean="0">
                <a:ln w="50800"/>
                <a:solidFill>
                  <a:schemeClr val="bg1">
                    <a:shade val="50000"/>
                  </a:schemeClr>
                </a:solidFill>
                <a:effectLst/>
                <a:latin typeface="Berylium" pitchFamily="2" charset="0"/>
              </a:rPr>
              <a:t>Gv</a:t>
            </a:r>
            <a:r>
              <a:rPr lang="it-IT" sz="4000" b="1" i="1" cap="none" spc="0" dirty="0" smtClean="0">
                <a:ln w="50800"/>
                <a:solidFill>
                  <a:schemeClr val="bg1">
                    <a:shade val="50000"/>
                  </a:schemeClr>
                </a:solidFill>
                <a:effectLst/>
                <a:latin typeface="Berylium" pitchFamily="2" charset="0"/>
              </a:rPr>
              <a:t> 8,32)</a:t>
            </a:r>
            <a:endParaRPr lang="it-IT" sz="4000" b="1" i="1" cap="none" spc="0" dirty="0">
              <a:ln w="50800"/>
              <a:solidFill>
                <a:schemeClr val="bg1">
                  <a:shade val="50000"/>
                </a:schemeClr>
              </a:solidFill>
              <a:effectLst/>
              <a:latin typeface="Berylium" pitchFamily="2" charset="0"/>
            </a:endParaRPr>
          </a:p>
        </p:txBody>
      </p:sp>
      <p:sp>
        <p:nvSpPr>
          <p:cNvPr id="4" name="CasellaDiTesto 3"/>
          <p:cNvSpPr txBox="1"/>
          <p:nvPr/>
        </p:nvSpPr>
        <p:spPr>
          <a:xfrm>
            <a:off x="539552" y="2636912"/>
            <a:ext cx="8208912" cy="646331"/>
          </a:xfrm>
          <a:prstGeom prst="rect">
            <a:avLst/>
          </a:prstGeom>
          <a:noFill/>
        </p:spPr>
        <p:txBody>
          <a:bodyPr wrap="square" rtlCol="0">
            <a:spAutoFit/>
          </a:bodyPr>
          <a:lstStyle/>
          <a:p>
            <a:pPr algn="ctr"/>
            <a:r>
              <a:rPr lang="it-IT" dirty="0" smtClean="0">
                <a:solidFill>
                  <a:schemeClr val="bg1"/>
                </a:solidFill>
              </a:rPr>
              <a:t>È un Limitazione? Qualcosa di imposto?</a:t>
            </a:r>
          </a:p>
          <a:p>
            <a:pPr algn="ctr"/>
            <a:r>
              <a:rPr lang="it-IT" dirty="0" smtClean="0">
                <a:solidFill>
                  <a:schemeClr val="bg1"/>
                </a:solidFill>
              </a:rPr>
              <a:t>Rende liberi o schiavi?</a:t>
            </a:r>
            <a:endParaRPr lang="it-IT" dirty="0">
              <a:solidFill>
                <a:schemeClr val="bg1"/>
              </a:solidFill>
            </a:endParaRPr>
          </a:p>
        </p:txBody>
      </p:sp>
      <p:sp>
        <p:nvSpPr>
          <p:cNvPr id="13" name="Freccia circolare a sinistra 12"/>
          <p:cNvSpPr/>
          <p:nvPr/>
        </p:nvSpPr>
        <p:spPr>
          <a:xfrm>
            <a:off x="5940152" y="1916832"/>
            <a:ext cx="432048" cy="57606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CasellaDiTesto 13"/>
          <p:cNvSpPr txBox="1"/>
          <p:nvPr/>
        </p:nvSpPr>
        <p:spPr>
          <a:xfrm>
            <a:off x="467544" y="5373216"/>
            <a:ext cx="8208912" cy="923330"/>
          </a:xfrm>
          <a:prstGeom prst="rect">
            <a:avLst/>
          </a:prstGeom>
          <a:noFill/>
          <a:ln>
            <a:noFill/>
          </a:ln>
        </p:spPr>
        <p:txBody>
          <a:bodyPr wrap="square" rtlCol="0">
            <a:spAutoFit/>
          </a:bodyPr>
          <a:lstStyle/>
          <a:p>
            <a:r>
              <a:rPr lang="it-IT" dirty="0" smtClean="0">
                <a:solidFill>
                  <a:schemeClr val="bg1"/>
                </a:solidFill>
              </a:rPr>
              <a:t>I comandamenti esprimono le esigenze autentiche della nostra crescita e promuovono il nostro vero bene, …</a:t>
            </a:r>
          </a:p>
          <a:p>
            <a:r>
              <a:rPr lang="it-IT" dirty="0" smtClean="0">
                <a:solidFill>
                  <a:schemeClr val="bg1"/>
                </a:solidFill>
              </a:rPr>
              <a:t>Costruiscono personalità libere e responsabili, … autonome.</a:t>
            </a:r>
            <a:endParaRPr lang="it-IT" dirty="0">
              <a:solidFill>
                <a:schemeClr val="bg1"/>
              </a:solidFill>
            </a:endParaRPr>
          </a:p>
        </p:txBody>
      </p:sp>
      <p:sp>
        <p:nvSpPr>
          <p:cNvPr id="15" name="CasellaDiTesto 14"/>
          <p:cNvSpPr txBox="1"/>
          <p:nvPr/>
        </p:nvSpPr>
        <p:spPr>
          <a:xfrm>
            <a:off x="467544" y="3573016"/>
            <a:ext cx="8208912" cy="1231106"/>
          </a:xfrm>
          <a:prstGeom prst="rect">
            <a:avLst/>
          </a:prstGeom>
          <a:noFill/>
          <a:ln>
            <a:solidFill>
              <a:schemeClr val="accent6">
                <a:lumMod val="50000"/>
              </a:schemeClr>
            </a:solidFill>
          </a:ln>
        </p:spPr>
        <p:txBody>
          <a:bodyPr wrap="square" rtlCol="0">
            <a:spAutoFit/>
          </a:bodyPr>
          <a:lstStyle/>
          <a:p>
            <a:r>
              <a:rPr lang="it-IT" dirty="0" smtClean="0">
                <a:solidFill>
                  <a:schemeClr val="bg1"/>
                </a:solidFill>
                <a:effectLst>
                  <a:outerShdw blurRad="38100" dist="38100" dir="2700000" algn="tl">
                    <a:srgbClr val="000000">
                      <a:alpha val="43137"/>
                    </a:srgbClr>
                  </a:outerShdw>
                </a:effectLst>
              </a:rPr>
              <a:t>I comandamenti </a:t>
            </a:r>
            <a:r>
              <a:rPr lang="it-IT" dirty="0" smtClean="0">
                <a:solidFill>
                  <a:schemeClr val="bg1"/>
                </a:solidFill>
              </a:rPr>
              <a:t>sono destinati a tutelare il bene della persona, immagine di Dio, mediante la protezione dei suoi beni …</a:t>
            </a:r>
          </a:p>
          <a:p>
            <a:endParaRPr lang="it-IT" dirty="0" smtClean="0">
              <a:solidFill>
                <a:schemeClr val="bg1"/>
              </a:solidFill>
            </a:endParaRPr>
          </a:p>
          <a:p>
            <a:r>
              <a:rPr lang="it-IT" sz="2000" dirty="0" smtClean="0">
                <a:solidFill>
                  <a:schemeClr val="bg1"/>
                </a:solidFill>
                <a:effectLst>
                  <a:outerShdw blurRad="38100" dist="38100" dir="2700000" algn="tl">
                    <a:srgbClr val="000000">
                      <a:alpha val="43137"/>
                    </a:srgbClr>
                  </a:outerShdw>
                </a:effectLst>
              </a:rPr>
              <a:t>Sono la prima tappa necessaria nel cammino verso la libertà</a:t>
            </a:r>
            <a:endParaRPr lang="it-IT" sz="2000" dirty="0">
              <a:solidFill>
                <a:schemeClr val="bg1"/>
              </a:solidFill>
              <a:effectLst>
                <a:outerShdw blurRad="38100" dist="38100" dir="2700000" algn="tl">
                  <a:srgbClr val="000000">
                    <a:alpha val="43137"/>
                  </a:srgbClr>
                </a:outerShdw>
              </a:effectLst>
            </a:endParaRPr>
          </a:p>
        </p:txBody>
      </p:sp>
      <p:pic>
        <p:nvPicPr>
          <p:cNvPr id="74754" name="Picture 2"/>
          <p:cNvPicPr>
            <a:picLocks noChangeAspect="1" noChangeArrowheads="1"/>
          </p:cNvPicPr>
          <p:nvPr/>
        </p:nvPicPr>
        <p:blipFill>
          <a:blip r:embed="rId3" cstate="print">
            <a:clrChange>
              <a:clrFrom>
                <a:srgbClr val="6B636E"/>
              </a:clrFrom>
              <a:clrTo>
                <a:srgbClr val="6B636E">
                  <a:alpha val="0"/>
                </a:srgbClr>
              </a:clrTo>
            </a:clrChange>
          </a:blip>
          <a:srcRect/>
          <a:stretch>
            <a:fillRect/>
          </a:stretch>
        </p:blipFill>
        <p:spPr bwMode="auto">
          <a:xfrm rot="20783456">
            <a:off x="395536" y="1916832"/>
            <a:ext cx="1843405" cy="1368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 ma di quale “libertà” parliamo?</a:t>
            </a:r>
            <a:endParaRPr lang="it-IT" dirty="0"/>
          </a:p>
        </p:txBody>
      </p:sp>
      <p:sp>
        <p:nvSpPr>
          <p:cNvPr id="3" name="Segnaposto contenuto 2"/>
          <p:cNvSpPr>
            <a:spLocks noGrp="1"/>
          </p:cNvSpPr>
          <p:nvPr>
            <p:ph idx="1"/>
          </p:nvPr>
        </p:nvSpPr>
        <p:spPr>
          <a:xfrm>
            <a:off x="539552" y="2286000"/>
            <a:ext cx="8229600" cy="4572000"/>
          </a:xfrm>
        </p:spPr>
        <p:txBody>
          <a:bodyPr/>
          <a:lstStyle/>
          <a:p>
            <a:pPr>
              <a:buNone/>
            </a:pPr>
            <a:r>
              <a:rPr lang="it-IT" dirty="0" smtClean="0"/>
              <a:t>Essa è una delle parole più insistenti e stimolanti, accompagnata sempre da un grande fascino.</a:t>
            </a:r>
          </a:p>
          <a:p>
            <a:pPr>
              <a:buNone/>
            </a:pPr>
            <a:r>
              <a:rPr lang="it-IT" dirty="0" smtClean="0"/>
              <a:t>In questo concetto oggi troviamo concentrato quasi tutto ciò che l’uomo contemporaneo brama ed in cui spera.</a:t>
            </a:r>
            <a:endParaRPr lang="it-IT" dirty="0"/>
          </a:p>
        </p:txBody>
      </p:sp>
      <p:sp>
        <p:nvSpPr>
          <p:cNvPr id="4" name="CasellaDiTesto 3"/>
          <p:cNvSpPr txBox="1"/>
          <p:nvPr/>
        </p:nvSpPr>
        <p:spPr>
          <a:xfrm>
            <a:off x="395536" y="5589240"/>
            <a:ext cx="8280920" cy="646331"/>
          </a:xfrm>
          <a:prstGeom prst="rect">
            <a:avLst/>
          </a:prstGeom>
          <a:solidFill>
            <a:schemeClr val="accent1">
              <a:lumMod val="60000"/>
              <a:lumOff val="40000"/>
            </a:schemeClr>
          </a:solidFill>
        </p:spPr>
        <p:txBody>
          <a:bodyPr wrap="square" rtlCol="0">
            <a:spAutoFit/>
          </a:bodyPr>
          <a:lstStyle/>
          <a:p>
            <a:r>
              <a:rPr lang="it-IT" dirty="0" smtClean="0">
                <a:solidFill>
                  <a:schemeClr val="tx2">
                    <a:lumMod val="10000"/>
                  </a:schemeClr>
                </a:solidFill>
                <a:effectLst>
                  <a:outerShdw blurRad="38100" dist="38100" dir="2700000" algn="tl">
                    <a:srgbClr val="000000">
                      <a:alpha val="43137"/>
                    </a:srgbClr>
                  </a:outerShdw>
                </a:effectLst>
              </a:rPr>
              <a:t>Mai come oggi gli uomini hanno avuto un senso così acuto della libertà, e intanto si affermano nuove forme di schiavitù sociale e psichica (GS 4)</a:t>
            </a:r>
            <a:endParaRPr lang="it-IT" dirty="0">
              <a:solidFill>
                <a:schemeClr val="tx2">
                  <a:lumMod val="1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C000">
            <a:alpha val="64000"/>
          </a:srgbClr>
        </a:solidFill>
        <a:effectLst/>
      </p:bgPr>
    </p:bg>
    <p:spTree>
      <p:nvGrpSpPr>
        <p:cNvPr id="1" name=""/>
        <p:cNvGrpSpPr/>
        <p:nvPr/>
      </p:nvGrpSpPr>
      <p:grpSpPr>
        <a:xfrm>
          <a:off x="0" y="0"/>
          <a:ext cx="0" cy="0"/>
          <a:chOff x="0" y="0"/>
          <a:chExt cx="0" cy="0"/>
        </a:xfrm>
      </p:grpSpPr>
      <p:sp>
        <p:nvSpPr>
          <p:cNvPr id="2" name="Rettangolo 1"/>
          <p:cNvSpPr/>
          <p:nvPr/>
        </p:nvSpPr>
        <p:spPr>
          <a:xfrm>
            <a:off x="4139952" y="2132856"/>
            <a:ext cx="4224233"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lumMod val="50000"/>
                  </a:schemeClr>
                </a:solidFill>
                <a:effectLst/>
              </a:rPr>
              <a:t>Legge - dono</a:t>
            </a:r>
            <a:endParaRPr lang="it-IT" sz="4800" b="1" cap="none" spc="0" dirty="0">
              <a:ln/>
              <a:solidFill>
                <a:schemeClr val="accent3">
                  <a:lumMod val="50000"/>
                </a:schemeClr>
              </a:solidFill>
              <a:effectLst/>
            </a:endParaRPr>
          </a:p>
        </p:txBody>
      </p:sp>
      <p:sp>
        <p:nvSpPr>
          <p:cNvPr id="3" name="Rettangolo 2"/>
          <p:cNvSpPr/>
          <p:nvPr/>
        </p:nvSpPr>
        <p:spPr>
          <a:xfrm>
            <a:off x="0" y="260648"/>
            <a:ext cx="8820472" cy="132343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“Conoscerete la verità e </a:t>
            </a:r>
          </a:p>
          <a:p>
            <a:pPr algn="ctr"/>
            <a:r>
              <a:rPr lang="it-IT" sz="4000" b="1" i="1" cap="none" spc="0" dirty="0" smtClean="0">
                <a:ln w="50800"/>
                <a:solidFill>
                  <a:schemeClr val="bg1">
                    <a:shade val="50000"/>
                  </a:schemeClr>
                </a:solidFill>
                <a:effectLst/>
                <a:latin typeface="Berylium" pitchFamily="2" charset="0"/>
              </a:rPr>
              <a:t>la verità vi farà liberi” (</a:t>
            </a:r>
            <a:r>
              <a:rPr lang="it-IT" sz="4000" b="1" i="1" cap="none" spc="0" dirty="0" err="1" smtClean="0">
                <a:ln w="50800"/>
                <a:solidFill>
                  <a:schemeClr val="bg1">
                    <a:shade val="50000"/>
                  </a:schemeClr>
                </a:solidFill>
                <a:effectLst/>
                <a:latin typeface="Berylium" pitchFamily="2" charset="0"/>
              </a:rPr>
              <a:t>Gv</a:t>
            </a:r>
            <a:r>
              <a:rPr lang="it-IT" sz="4000" b="1" i="1" cap="none" spc="0" dirty="0" smtClean="0">
                <a:ln w="50800"/>
                <a:solidFill>
                  <a:schemeClr val="bg1">
                    <a:shade val="50000"/>
                  </a:schemeClr>
                </a:solidFill>
                <a:effectLst/>
                <a:latin typeface="Berylium" pitchFamily="2" charset="0"/>
              </a:rPr>
              <a:t> 8,32)</a:t>
            </a:r>
            <a:endParaRPr lang="it-IT" sz="4000" b="1" i="1" cap="none" spc="0" dirty="0">
              <a:ln w="50800"/>
              <a:solidFill>
                <a:schemeClr val="bg1">
                  <a:shade val="50000"/>
                </a:schemeClr>
              </a:solidFill>
              <a:effectLst/>
              <a:latin typeface="Berylium" pitchFamily="2" charset="0"/>
            </a:endParaRPr>
          </a:p>
        </p:txBody>
      </p:sp>
      <p:sp>
        <p:nvSpPr>
          <p:cNvPr id="5" name="Rettangolo 4"/>
          <p:cNvSpPr/>
          <p:nvPr/>
        </p:nvSpPr>
        <p:spPr>
          <a:xfrm>
            <a:off x="899592" y="3573016"/>
            <a:ext cx="2826415" cy="369332"/>
          </a:xfrm>
          <a:prstGeom prst="rect">
            <a:avLst/>
          </a:prstGeom>
        </p:spPr>
        <p:txBody>
          <a:bodyPr wrap="none">
            <a:spAutoFit/>
          </a:bodyPr>
          <a:lstStyle/>
          <a:p>
            <a:pPr algn="ctr"/>
            <a:r>
              <a:rPr lang="it-IT" b="1" dirty="0" smtClean="0">
                <a:ln/>
                <a:solidFill>
                  <a:schemeClr val="accent3">
                    <a:lumMod val="50000"/>
                  </a:schemeClr>
                </a:solidFill>
              </a:rPr>
              <a:t>Dono                     Legge</a:t>
            </a:r>
            <a:endParaRPr lang="it-IT" b="1" dirty="0">
              <a:ln/>
              <a:solidFill>
                <a:schemeClr val="accent3">
                  <a:lumMod val="50000"/>
                </a:schemeClr>
              </a:solidFill>
            </a:endParaRPr>
          </a:p>
        </p:txBody>
      </p:sp>
      <p:sp>
        <p:nvSpPr>
          <p:cNvPr id="6" name="Rettangolo 5"/>
          <p:cNvSpPr/>
          <p:nvPr/>
        </p:nvSpPr>
        <p:spPr>
          <a:xfrm>
            <a:off x="971600" y="4869160"/>
            <a:ext cx="2688557" cy="369332"/>
          </a:xfrm>
          <a:prstGeom prst="rect">
            <a:avLst/>
          </a:prstGeom>
        </p:spPr>
        <p:txBody>
          <a:bodyPr wrap="none">
            <a:spAutoFit/>
          </a:bodyPr>
          <a:lstStyle/>
          <a:p>
            <a:pPr algn="ctr"/>
            <a:r>
              <a:rPr lang="it-IT" b="1" dirty="0" smtClean="0">
                <a:ln/>
                <a:solidFill>
                  <a:schemeClr val="accent3">
                    <a:lumMod val="50000"/>
                  </a:schemeClr>
                </a:solidFill>
              </a:rPr>
              <a:t>Legge                   dono</a:t>
            </a:r>
            <a:endParaRPr lang="it-IT" b="1" dirty="0">
              <a:ln/>
              <a:solidFill>
                <a:schemeClr val="accent3">
                  <a:lumMod val="50000"/>
                </a:schemeClr>
              </a:solidFill>
            </a:endParaRPr>
          </a:p>
        </p:txBody>
      </p:sp>
      <p:sp>
        <p:nvSpPr>
          <p:cNvPr id="7" name="Freccia a destra 6"/>
          <p:cNvSpPr/>
          <p:nvPr/>
        </p:nvSpPr>
        <p:spPr>
          <a:xfrm>
            <a:off x="1835696" y="3717032"/>
            <a:ext cx="93610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p:cNvSpPr/>
          <p:nvPr/>
        </p:nvSpPr>
        <p:spPr>
          <a:xfrm>
            <a:off x="1907704" y="5013176"/>
            <a:ext cx="93610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0" name="Connettore 2 9"/>
          <p:cNvCxnSpPr/>
          <p:nvPr/>
        </p:nvCxnSpPr>
        <p:spPr>
          <a:xfrm>
            <a:off x="4139952" y="3789040"/>
            <a:ext cx="8640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4139952" y="5085184"/>
            <a:ext cx="8640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5076056" y="3356992"/>
            <a:ext cx="3600400" cy="3016210"/>
          </a:xfrm>
          <a:prstGeom prst="rect">
            <a:avLst/>
          </a:prstGeom>
          <a:noFill/>
        </p:spPr>
        <p:txBody>
          <a:bodyPr wrap="square" rtlCol="0">
            <a:spAutoFit/>
          </a:bodyPr>
          <a:lstStyle/>
          <a:p>
            <a:endParaRPr lang="it-IT" dirty="0" smtClean="0"/>
          </a:p>
          <a:p>
            <a:r>
              <a:rPr lang="it-IT" b="1" dirty="0" smtClean="0">
                <a:solidFill>
                  <a:schemeClr val="accent6">
                    <a:lumMod val="50000"/>
                  </a:schemeClr>
                </a:solidFill>
              </a:rPr>
              <a:t>NO!!!!!</a:t>
            </a:r>
          </a:p>
          <a:p>
            <a:r>
              <a:rPr lang="it-IT" b="1" dirty="0" smtClean="0">
                <a:solidFill>
                  <a:schemeClr val="accent6">
                    <a:lumMod val="50000"/>
                  </a:schemeClr>
                </a:solidFill>
              </a:rPr>
              <a:t>= se io faccio … Dio mi dà!</a:t>
            </a:r>
          </a:p>
          <a:p>
            <a:r>
              <a:rPr lang="it-IT" b="1" dirty="0" smtClean="0">
                <a:solidFill>
                  <a:schemeClr val="accent6">
                    <a:lumMod val="50000"/>
                  </a:schemeClr>
                </a:solidFill>
              </a:rPr>
              <a:t>(logica retributiva)</a:t>
            </a:r>
          </a:p>
          <a:p>
            <a:endParaRPr lang="it-IT" sz="1000" b="1" dirty="0" smtClean="0">
              <a:solidFill>
                <a:schemeClr val="accent6">
                  <a:lumMod val="50000"/>
                </a:schemeClr>
              </a:solidFill>
            </a:endParaRPr>
          </a:p>
          <a:p>
            <a:endParaRPr lang="it-IT" b="1" dirty="0" smtClean="0">
              <a:solidFill>
                <a:schemeClr val="accent6">
                  <a:lumMod val="50000"/>
                </a:schemeClr>
              </a:solidFill>
            </a:endParaRPr>
          </a:p>
          <a:p>
            <a:r>
              <a:rPr lang="it-IT" b="1" dirty="0" smtClean="0">
                <a:solidFill>
                  <a:schemeClr val="accent6">
                    <a:lumMod val="50000"/>
                  </a:schemeClr>
                </a:solidFill>
              </a:rPr>
              <a:t>SI!!!!!!</a:t>
            </a:r>
          </a:p>
          <a:p>
            <a:r>
              <a:rPr lang="it-IT" b="1" dirty="0" smtClean="0">
                <a:solidFill>
                  <a:schemeClr val="accent6">
                    <a:lumMod val="50000"/>
                  </a:schemeClr>
                </a:solidFill>
              </a:rPr>
              <a:t>Quello che Dio promette rimane dono gratuito! Non il risultato di uno sforzo!</a:t>
            </a:r>
          </a:p>
          <a:p>
            <a:endParaRPr lang="it-IT" b="1" dirty="0" smtClean="0">
              <a:solidFill>
                <a:schemeClr val="accent6">
                  <a:lumMod val="50000"/>
                </a:schemeClr>
              </a:solidFill>
            </a:endParaRPr>
          </a:p>
        </p:txBody>
      </p:sp>
      <p:pic>
        <p:nvPicPr>
          <p:cNvPr id="13" name="Picture 2"/>
          <p:cNvPicPr>
            <a:picLocks noChangeAspect="1" noChangeArrowheads="1"/>
          </p:cNvPicPr>
          <p:nvPr/>
        </p:nvPicPr>
        <p:blipFill>
          <a:blip r:embed="rId3" cstate="print">
            <a:clrChange>
              <a:clrFrom>
                <a:srgbClr val="6B636E"/>
              </a:clrFrom>
              <a:clrTo>
                <a:srgbClr val="6B636E">
                  <a:alpha val="0"/>
                </a:srgbClr>
              </a:clrTo>
            </a:clrChange>
          </a:blip>
          <a:srcRect/>
          <a:stretch>
            <a:fillRect/>
          </a:stretch>
        </p:blipFill>
        <p:spPr bwMode="auto">
          <a:xfrm rot="20783456">
            <a:off x="395536" y="1916832"/>
            <a:ext cx="1843405" cy="1368152"/>
          </a:xfrm>
          <a:prstGeom prst="rect">
            <a:avLst/>
          </a:prstGeom>
          <a:noFill/>
          <a:ln w="9525">
            <a:noFill/>
            <a:miter lim="800000"/>
            <a:headEnd/>
            <a:tailEnd/>
          </a:ln>
        </p:spPr>
      </p:pic>
      <p:pic>
        <p:nvPicPr>
          <p:cNvPr id="35841" name="Picture 1"/>
          <p:cNvPicPr>
            <a:picLocks noChangeAspect="1" noChangeArrowheads="1"/>
          </p:cNvPicPr>
          <p:nvPr/>
        </p:nvPicPr>
        <p:blipFill>
          <a:blip r:embed="rId4" cstate="print"/>
          <a:srcRect l="9722" t="31739" r="25213" b="9827"/>
          <a:stretch>
            <a:fillRect/>
          </a:stretch>
        </p:blipFill>
        <p:spPr bwMode="auto">
          <a:xfrm>
            <a:off x="2051720" y="2348880"/>
            <a:ext cx="1512168" cy="11521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C000">
            <a:alpha val="64000"/>
          </a:srgbClr>
        </a:solidFill>
        <a:effectLst/>
      </p:bgPr>
    </p:bg>
    <p:spTree>
      <p:nvGrpSpPr>
        <p:cNvPr id="1" name=""/>
        <p:cNvGrpSpPr/>
        <p:nvPr/>
      </p:nvGrpSpPr>
      <p:grpSpPr>
        <a:xfrm>
          <a:off x="0" y="0"/>
          <a:ext cx="0" cy="0"/>
          <a:chOff x="0" y="0"/>
          <a:chExt cx="0" cy="0"/>
        </a:xfrm>
      </p:grpSpPr>
      <p:sp>
        <p:nvSpPr>
          <p:cNvPr id="2" name="Rettangolo 1"/>
          <p:cNvSpPr/>
          <p:nvPr/>
        </p:nvSpPr>
        <p:spPr>
          <a:xfrm>
            <a:off x="3779912" y="476672"/>
            <a:ext cx="4224233"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lumMod val="50000"/>
                  </a:schemeClr>
                </a:solidFill>
                <a:effectLst/>
              </a:rPr>
              <a:t>Legge - dono</a:t>
            </a:r>
            <a:endParaRPr lang="it-IT" sz="4800" b="1" cap="none" spc="0" dirty="0">
              <a:ln/>
              <a:solidFill>
                <a:schemeClr val="accent3">
                  <a:lumMod val="50000"/>
                </a:schemeClr>
              </a:solidFill>
              <a:effectLst/>
            </a:endParaRPr>
          </a:p>
        </p:txBody>
      </p:sp>
      <p:sp>
        <p:nvSpPr>
          <p:cNvPr id="3" name="Rettangolo 2"/>
          <p:cNvSpPr/>
          <p:nvPr/>
        </p:nvSpPr>
        <p:spPr>
          <a:xfrm>
            <a:off x="323528" y="2492896"/>
            <a:ext cx="8820472" cy="255454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“Io sono il Sig</a:t>
            </a:r>
            <a:r>
              <a:rPr lang="it-IT" sz="4000" b="1" i="1" dirty="0" smtClean="0">
                <a:ln w="50800"/>
                <a:solidFill>
                  <a:schemeClr val="bg1">
                    <a:shade val="50000"/>
                  </a:schemeClr>
                </a:solidFill>
                <a:latin typeface="Berylium" pitchFamily="2" charset="0"/>
              </a:rPr>
              <a:t>nore tuo Dio</a:t>
            </a:r>
          </a:p>
          <a:p>
            <a:pPr algn="ctr"/>
            <a:r>
              <a:rPr lang="it-IT" sz="4000" b="1" i="1" dirty="0" smtClean="0">
                <a:ln w="50800"/>
                <a:solidFill>
                  <a:schemeClr val="bg1">
                    <a:shade val="50000"/>
                  </a:schemeClr>
                </a:solidFill>
                <a:latin typeface="Berylium" pitchFamily="2" charset="0"/>
              </a:rPr>
              <a:t>c</a:t>
            </a:r>
            <a:r>
              <a:rPr lang="it-IT" sz="4000" b="1" i="1" cap="none" spc="0" dirty="0" smtClean="0">
                <a:ln w="50800"/>
                <a:solidFill>
                  <a:schemeClr val="bg1">
                    <a:shade val="50000"/>
                  </a:schemeClr>
                </a:solidFill>
                <a:effectLst/>
                <a:latin typeface="Berylium" pitchFamily="2" charset="0"/>
              </a:rPr>
              <a:t>he ti ho fatto uscire dal paese di Egitto,</a:t>
            </a:r>
          </a:p>
          <a:p>
            <a:pPr algn="ctr"/>
            <a:r>
              <a:rPr lang="it-IT" sz="4000" b="1" i="1" dirty="0" smtClean="0">
                <a:ln w="50800"/>
                <a:solidFill>
                  <a:schemeClr val="bg1">
                    <a:shade val="50000"/>
                  </a:schemeClr>
                </a:solidFill>
                <a:latin typeface="Berylium" pitchFamily="2" charset="0"/>
              </a:rPr>
              <a:t>dalla condizione di schiavitù</a:t>
            </a:r>
            <a:r>
              <a:rPr lang="it-IT" sz="4000" b="1" i="1" cap="none" spc="0" dirty="0" smtClean="0">
                <a:ln w="50800"/>
                <a:solidFill>
                  <a:schemeClr val="bg1">
                    <a:shade val="50000"/>
                  </a:schemeClr>
                </a:solidFill>
                <a:effectLst/>
                <a:latin typeface="Berylium" pitchFamily="2" charset="0"/>
              </a:rPr>
              <a:t>” </a:t>
            </a:r>
          </a:p>
          <a:p>
            <a:pPr algn="ctr"/>
            <a:r>
              <a:rPr lang="it-IT" sz="4000" b="1" i="1" cap="none" spc="0" dirty="0" smtClean="0">
                <a:ln w="50800"/>
                <a:solidFill>
                  <a:schemeClr val="bg1">
                    <a:shade val="50000"/>
                  </a:schemeClr>
                </a:solidFill>
                <a:effectLst/>
                <a:latin typeface="Berylium" pitchFamily="2" charset="0"/>
              </a:rPr>
              <a:t>(</a:t>
            </a:r>
            <a:r>
              <a:rPr lang="it-IT" sz="4000" b="1" i="1" cap="none" spc="0" dirty="0" err="1" smtClean="0">
                <a:ln w="50800"/>
                <a:solidFill>
                  <a:schemeClr val="bg1">
                    <a:shade val="50000"/>
                  </a:schemeClr>
                </a:solidFill>
                <a:effectLst/>
                <a:latin typeface="Berylium" pitchFamily="2" charset="0"/>
              </a:rPr>
              <a:t>Dt</a:t>
            </a:r>
            <a:r>
              <a:rPr lang="it-IT" sz="4000" b="1" i="1" cap="none" spc="0" dirty="0" smtClean="0">
                <a:ln w="50800"/>
                <a:solidFill>
                  <a:schemeClr val="bg1">
                    <a:shade val="50000"/>
                  </a:schemeClr>
                </a:solidFill>
                <a:effectLst/>
                <a:latin typeface="Berylium" pitchFamily="2" charset="0"/>
              </a:rPr>
              <a:t> 5,6; </a:t>
            </a:r>
            <a:r>
              <a:rPr lang="it-IT" sz="4000" b="1" i="1" cap="none" spc="0" dirty="0" err="1" smtClean="0">
                <a:ln w="50800"/>
                <a:solidFill>
                  <a:schemeClr val="bg1">
                    <a:shade val="50000"/>
                  </a:schemeClr>
                </a:solidFill>
                <a:effectLst/>
                <a:latin typeface="Berylium" pitchFamily="2" charset="0"/>
              </a:rPr>
              <a:t>Es</a:t>
            </a:r>
            <a:r>
              <a:rPr lang="it-IT" sz="4000" b="1" i="1" cap="none" spc="0" dirty="0" smtClean="0">
                <a:ln w="50800"/>
                <a:solidFill>
                  <a:schemeClr val="bg1">
                    <a:shade val="50000"/>
                  </a:schemeClr>
                </a:solidFill>
                <a:effectLst/>
                <a:latin typeface="Berylium" pitchFamily="2" charset="0"/>
              </a:rPr>
              <a:t> 20,2)</a:t>
            </a:r>
            <a:endParaRPr lang="it-IT" sz="4000" b="1" i="1" cap="none" spc="0" dirty="0">
              <a:ln w="50800"/>
              <a:solidFill>
                <a:schemeClr val="bg1">
                  <a:shade val="50000"/>
                </a:schemeClr>
              </a:solidFill>
              <a:effectLst/>
              <a:latin typeface="Berylium" pitchFamily="2" charset="0"/>
            </a:endParaRPr>
          </a:p>
        </p:txBody>
      </p:sp>
      <p:pic>
        <p:nvPicPr>
          <p:cNvPr id="13" name="Picture 2"/>
          <p:cNvPicPr>
            <a:picLocks noChangeAspect="1" noChangeArrowheads="1"/>
          </p:cNvPicPr>
          <p:nvPr/>
        </p:nvPicPr>
        <p:blipFill>
          <a:blip r:embed="rId3" cstate="print">
            <a:clrChange>
              <a:clrFrom>
                <a:srgbClr val="6B636E"/>
              </a:clrFrom>
              <a:clrTo>
                <a:srgbClr val="6B636E">
                  <a:alpha val="0"/>
                </a:srgbClr>
              </a:clrTo>
            </a:clrChange>
          </a:blip>
          <a:srcRect/>
          <a:stretch>
            <a:fillRect/>
          </a:stretch>
        </p:blipFill>
        <p:spPr bwMode="auto">
          <a:xfrm rot="20783456">
            <a:off x="530619" y="458315"/>
            <a:ext cx="1843405" cy="1368152"/>
          </a:xfrm>
          <a:prstGeom prst="rect">
            <a:avLst/>
          </a:prstGeom>
          <a:noFill/>
          <a:ln w="9525">
            <a:noFill/>
            <a:miter lim="800000"/>
            <a:headEnd/>
            <a:tailEnd/>
          </a:ln>
        </p:spPr>
      </p:pic>
      <p:pic>
        <p:nvPicPr>
          <p:cNvPr id="35841" name="Picture 1"/>
          <p:cNvPicPr>
            <a:picLocks noChangeAspect="1" noChangeArrowheads="1"/>
          </p:cNvPicPr>
          <p:nvPr/>
        </p:nvPicPr>
        <p:blipFill>
          <a:blip r:embed="rId4" cstate="print"/>
          <a:srcRect l="9722" t="31739" r="25213" b="9827"/>
          <a:stretch>
            <a:fillRect/>
          </a:stretch>
        </p:blipFill>
        <p:spPr bwMode="auto">
          <a:xfrm>
            <a:off x="1691680" y="1196752"/>
            <a:ext cx="1512168" cy="1152128"/>
          </a:xfrm>
          <a:prstGeom prst="rect">
            <a:avLst/>
          </a:prstGeom>
          <a:noFill/>
          <a:ln w="9525">
            <a:noFill/>
            <a:miter lim="800000"/>
            <a:headEnd/>
            <a:tailEnd/>
          </a:ln>
        </p:spPr>
      </p:pic>
      <p:sp>
        <p:nvSpPr>
          <p:cNvPr id="14" name="CasellaDiTesto 13"/>
          <p:cNvSpPr txBox="1"/>
          <p:nvPr/>
        </p:nvSpPr>
        <p:spPr>
          <a:xfrm>
            <a:off x="899592" y="5589240"/>
            <a:ext cx="7704856" cy="523220"/>
          </a:xfrm>
          <a:prstGeom prst="rect">
            <a:avLst/>
          </a:prstGeom>
          <a:noFill/>
        </p:spPr>
        <p:txBody>
          <a:bodyPr wrap="square" rtlCol="0">
            <a:spAutoFit/>
          </a:bodyPr>
          <a:lstStyle/>
          <a:p>
            <a:pPr algn="ctr"/>
            <a:r>
              <a:rPr lang="it-IT" sz="2800" dirty="0" smtClean="0">
                <a:solidFill>
                  <a:schemeClr val="bg2"/>
                </a:solidFill>
              </a:rPr>
              <a:t>La legge viene data a protezione del dono</a:t>
            </a:r>
            <a:endParaRPr lang="it-IT" sz="2800" dirty="0">
              <a:solidFill>
                <a:schemeClr val="bg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27584" y="5013176"/>
            <a:ext cx="8316416" cy="1569660"/>
          </a:xfrm>
          <a:prstGeom prst="rect">
            <a:avLst/>
          </a:prstGeom>
          <a:noFill/>
        </p:spPr>
        <p:txBody>
          <a:bodyPr wrap="square" rtlCol="0">
            <a:spAutoFit/>
          </a:bodyPr>
          <a:lstStyle/>
          <a:p>
            <a:r>
              <a:rPr lang="it-IT" sz="4800" dirty="0" smtClean="0">
                <a:latin typeface="Berylium" pitchFamily="2" charset="0"/>
                <a:ea typeface="Batang" pitchFamily="18" charset="-127"/>
              </a:rPr>
              <a:t>È possibile? </a:t>
            </a:r>
          </a:p>
          <a:p>
            <a:r>
              <a:rPr lang="it-IT" sz="4800" dirty="0" smtClean="0">
                <a:latin typeface="Berylium" pitchFamily="2" charset="0"/>
                <a:ea typeface="Batang" pitchFamily="18" charset="-127"/>
              </a:rPr>
              <a:t>Cosa ne pensate? </a:t>
            </a:r>
            <a:endParaRPr lang="it-IT" sz="4800" dirty="0">
              <a:latin typeface="Berylium" pitchFamily="2" charset="0"/>
              <a:ea typeface="Batang" pitchFamily="18" charset="-127"/>
            </a:endParaRPr>
          </a:p>
        </p:txBody>
      </p:sp>
      <p:sp>
        <p:nvSpPr>
          <p:cNvPr id="3" name="Rettangolo 2"/>
          <p:cNvSpPr/>
          <p:nvPr/>
        </p:nvSpPr>
        <p:spPr>
          <a:xfrm>
            <a:off x="251521" y="404664"/>
            <a:ext cx="8568952" cy="2308324"/>
          </a:xfrm>
          <a:prstGeom prst="rect">
            <a:avLst/>
          </a:prstGeom>
          <a:noFill/>
          <a:ln>
            <a:solidFill>
              <a:schemeClr val="accent6">
                <a:lumMod val="60000"/>
                <a:lumOff val="40000"/>
              </a:schemeClr>
            </a:solidFill>
          </a:ln>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it-IT" sz="4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“Nessuno può essere ferito </a:t>
            </a:r>
          </a:p>
          <a:p>
            <a:pPr algn="ctr"/>
            <a:r>
              <a:rPr lang="it-IT"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se non da se stesso”</a:t>
            </a:r>
          </a:p>
          <a:p>
            <a:pPr algn="ctr"/>
            <a:r>
              <a:rPr lang="it-IT" sz="4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r>
              <a:rPr lang="it-IT" sz="48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Epitteto</a:t>
            </a:r>
            <a:r>
              <a:rPr lang="it-IT" sz="4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it-IT" sz="4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7105" name="Picture 1"/>
          <p:cNvPicPr>
            <a:picLocks noChangeAspect="1" noChangeArrowheads="1"/>
          </p:cNvPicPr>
          <p:nvPr/>
        </p:nvPicPr>
        <p:blipFill>
          <a:blip r:embed="rId3" cstate="print"/>
          <a:srcRect/>
          <a:stretch>
            <a:fillRect/>
          </a:stretch>
        </p:blipFill>
        <p:spPr bwMode="auto">
          <a:xfrm>
            <a:off x="5436096" y="3212976"/>
            <a:ext cx="2955404" cy="3317859"/>
          </a:xfrm>
          <a:prstGeom prst="rect">
            <a:avLst/>
          </a:prstGeom>
          <a:noFill/>
          <a:ln w="9525">
            <a:noFill/>
            <a:miter lim="800000"/>
            <a:headEnd/>
            <a:tailEnd/>
          </a:ln>
        </p:spPr>
      </p:pic>
      <p:sp>
        <p:nvSpPr>
          <p:cNvPr id="5" name="CasellaDiTesto 4"/>
          <p:cNvSpPr txBox="1"/>
          <p:nvPr/>
        </p:nvSpPr>
        <p:spPr>
          <a:xfrm>
            <a:off x="611560" y="3501008"/>
            <a:ext cx="4608512" cy="923330"/>
          </a:xfrm>
          <a:prstGeom prst="rect">
            <a:avLst/>
          </a:prstGeom>
          <a:noFill/>
        </p:spPr>
        <p:txBody>
          <a:bodyPr wrap="square" rtlCol="0">
            <a:spAutoFit/>
          </a:bodyPr>
          <a:lstStyle/>
          <a:p>
            <a:r>
              <a:rPr lang="it-IT" dirty="0" smtClean="0"/>
              <a:t>La vera libertà non è la liberazione da una sovranità esterna a noi, bensì libertà interiore!</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3" cstate="print"/>
          <a:srcRect/>
          <a:stretch>
            <a:fillRect/>
          </a:stretch>
        </p:blipFill>
        <p:spPr bwMode="auto">
          <a:xfrm>
            <a:off x="467544" y="620688"/>
            <a:ext cx="2239737" cy="3440038"/>
          </a:xfrm>
          <a:prstGeom prst="rect">
            <a:avLst/>
          </a:prstGeom>
          <a:noFill/>
          <a:ln w="9525">
            <a:noFill/>
            <a:miter lim="800000"/>
            <a:headEnd/>
            <a:tailEnd/>
          </a:ln>
        </p:spPr>
      </p:pic>
      <p:sp>
        <p:nvSpPr>
          <p:cNvPr id="3" name="CasellaDiTesto 2"/>
          <p:cNvSpPr txBox="1"/>
          <p:nvPr/>
        </p:nvSpPr>
        <p:spPr>
          <a:xfrm>
            <a:off x="3203848" y="476672"/>
            <a:ext cx="5400600" cy="6001643"/>
          </a:xfrm>
          <a:prstGeom prst="rect">
            <a:avLst/>
          </a:prstGeom>
          <a:noFill/>
        </p:spPr>
        <p:txBody>
          <a:bodyPr wrap="square" rtlCol="0">
            <a:spAutoFit/>
          </a:bodyPr>
          <a:lstStyle/>
          <a:p>
            <a:r>
              <a:rPr lang="it-IT" sz="2400" dirty="0" smtClean="0">
                <a:latin typeface="Berylium" pitchFamily="2" charset="0"/>
              </a:rPr>
              <a:t>“ Se, dunque, né la perdita del potere, né la diffamazione o gli insulti, né l’esilio o le malattie, né la tortura e nemmeno ciò che è considerato da tutti come il male peggiore, cioè la morte, arreca danno,</a:t>
            </a:r>
          </a:p>
          <a:p>
            <a:r>
              <a:rPr lang="it-IT" sz="2400" dirty="0" smtClean="0">
                <a:latin typeface="Berylium" pitchFamily="2" charset="0"/>
              </a:rPr>
              <a:t>ma sono anzi di utilità a coloro che li mettono in conto,</a:t>
            </a:r>
          </a:p>
          <a:p>
            <a:r>
              <a:rPr lang="it-IT" sz="2400" dirty="0" smtClean="0">
                <a:latin typeface="Berylium" pitchFamily="2" charset="0"/>
              </a:rPr>
              <a:t>puoi dimostrarmi come una persona possa essere ferita se non viene lesa da queste cose?</a:t>
            </a:r>
          </a:p>
          <a:p>
            <a:r>
              <a:rPr lang="it-IT" sz="2400" dirty="0" smtClean="0">
                <a:latin typeface="Berylium" pitchFamily="2" charset="0"/>
              </a:rPr>
              <a:t>Io voglio cercare di dimostrare il  contrario: che coloro che vengono maggiormente feriti e danneggiati, o subiscono delle disgrazie, si procurano tutto da soli”</a:t>
            </a:r>
          </a:p>
          <a:p>
            <a:r>
              <a:rPr lang="it-IT" sz="2400" dirty="0" smtClean="0">
                <a:latin typeface="Berylium" pitchFamily="2" charset="0"/>
              </a:rPr>
              <a:t>(san Giovanni </a:t>
            </a:r>
            <a:r>
              <a:rPr lang="it-IT" sz="2400" dirty="0" err="1" smtClean="0">
                <a:latin typeface="Berylium" pitchFamily="2" charset="0"/>
              </a:rPr>
              <a:t>Crisostomo</a:t>
            </a:r>
            <a:r>
              <a:rPr lang="it-IT" sz="2400" dirty="0" smtClean="0">
                <a:latin typeface="Berylium" pitchFamily="2" charset="0"/>
              </a:rPr>
              <a:t>)</a:t>
            </a:r>
            <a:endParaRPr lang="it-IT" sz="2400" dirty="0">
              <a:latin typeface="Berylium" pitchFamily="2"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9552" y="476672"/>
            <a:ext cx="5454352" cy="923330"/>
          </a:xfrm>
          <a:prstGeom prst="rect">
            <a:avLst/>
          </a:prstGeom>
        </p:spPr>
        <p:txBody>
          <a:bodyPr wrap="square">
            <a:spAutoFit/>
          </a:bodyPr>
          <a:lstStyle/>
          <a:p>
            <a:pPr lvl="0" algn="just" eaLnBrk="0" fontAlgn="base" hangingPunct="0">
              <a:spcBef>
                <a:spcPct val="0"/>
              </a:spcBef>
              <a:spcAft>
                <a:spcPct val="0"/>
              </a:spcAft>
            </a:pPr>
            <a:r>
              <a:rPr lang="it-IT" dirty="0" smtClean="0">
                <a:latin typeface="Arial" pitchFamily="34" charset="0"/>
                <a:ea typeface="Times New Roman" pitchFamily="18" charset="0"/>
                <a:cs typeface="Arial" pitchFamily="34" charset="0"/>
              </a:rPr>
              <a:t>CREDERE</a:t>
            </a:r>
          </a:p>
          <a:p>
            <a:pPr lvl="0" algn="just" eaLnBrk="0" fontAlgn="base" hangingPunct="0">
              <a:spcBef>
                <a:spcPct val="0"/>
              </a:spcBef>
              <a:spcAft>
                <a:spcPct val="0"/>
              </a:spcAft>
            </a:pPr>
            <a:endParaRPr lang="it-IT" dirty="0" smtClean="0">
              <a:latin typeface="Arial" pitchFamily="34" charset="0"/>
              <a:cs typeface="Arial" pitchFamily="34" charset="0"/>
            </a:endParaRPr>
          </a:p>
          <a:p>
            <a:pPr lvl="0" algn="just" eaLnBrk="0" fontAlgn="base" hangingPunct="0">
              <a:spcBef>
                <a:spcPct val="0"/>
              </a:spcBef>
              <a:spcAft>
                <a:spcPct val="0"/>
              </a:spcAft>
            </a:pPr>
            <a:r>
              <a:rPr lang="it-IT" dirty="0" smtClean="0">
                <a:latin typeface="Arial" pitchFamily="34" charset="0"/>
                <a:cs typeface="Arial" pitchFamily="34" charset="0"/>
              </a:rPr>
              <a:t>Dall’indoeuropeo:</a:t>
            </a:r>
          </a:p>
        </p:txBody>
      </p:sp>
      <p:sp>
        <p:nvSpPr>
          <p:cNvPr id="3" name="CasellaDiTesto 2"/>
          <p:cNvSpPr txBox="1"/>
          <p:nvPr/>
        </p:nvSpPr>
        <p:spPr>
          <a:xfrm>
            <a:off x="683568" y="1484784"/>
            <a:ext cx="7776864" cy="1200329"/>
          </a:xfrm>
          <a:prstGeom prst="rect">
            <a:avLst/>
          </a:prstGeom>
          <a:noFill/>
          <a:ln>
            <a:solidFill>
              <a:schemeClr val="tx1"/>
            </a:solidFill>
          </a:ln>
        </p:spPr>
        <p:txBody>
          <a:bodyPr wrap="square" rtlCol="0">
            <a:spAutoFit/>
          </a:bodyPr>
          <a:lstStyle/>
          <a:p>
            <a:r>
              <a:rPr lang="it-IT" dirty="0" err="1" smtClean="0">
                <a:latin typeface="Bodoni MT Black" pitchFamily="18" charset="0"/>
              </a:rPr>
              <a:t>Kred</a:t>
            </a:r>
            <a:r>
              <a:rPr lang="it-IT" dirty="0" smtClean="0">
                <a:latin typeface="Bodoni MT Black" pitchFamily="18" charset="0"/>
              </a:rPr>
              <a:t> </a:t>
            </a:r>
            <a:r>
              <a:rPr lang="it-IT" dirty="0" smtClean="0"/>
              <a:t>= fare un atto di fiducia, o meglio ancora mettere nelle mani di un Dio la parte più profonda di te perché lui te la restituisca aumentata.</a:t>
            </a:r>
          </a:p>
          <a:p>
            <a:endParaRPr lang="it-IT" dirty="0" smtClean="0"/>
          </a:p>
          <a:p>
            <a:r>
              <a:rPr lang="it-IT" dirty="0" smtClean="0"/>
              <a:t>Da qui “credito” …</a:t>
            </a:r>
            <a:endParaRPr lang="it-IT" dirty="0"/>
          </a:p>
        </p:txBody>
      </p:sp>
      <p:sp>
        <p:nvSpPr>
          <p:cNvPr id="4" name="CasellaDiTesto 3"/>
          <p:cNvSpPr txBox="1"/>
          <p:nvPr/>
        </p:nvSpPr>
        <p:spPr>
          <a:xfrm>
            <a:off x="683568" y="3356992"/>
            <a:ext cx="4608512" cy="369332"/>
          </a:xfrm>
          <a:prstGeom prst="rect">
            <a:avLst/>
          </a:prstGeom>
          <a:noFill/>
        </p:spPr>
        <p:txBody>
          <a:bodyPr wrap="square" rtlCol="0">
            <a:spAutoFit/>
          </a:bodyPr>
          <a:lstStyle/>
          <a:p>
            <a:r>
              <a:rPr lang="it-IT" dirty="0" smtClean="0"/>
              <a:t>Dall’ebraico:</a:t>
            </a:r>
            <a:endParaRPr lang="it-IT" dirty="0"/>
          </a:p>
        </p:txBody>
      </p:sp>
      <p:sp>
        <p:nvSpPr>
          <p:cNvPr id="5" name="CasellaDiTesto 4"/>
          <p:cNvSpPr txBox="1"/>
          <p:nvPr/>
        </p:nvSpPr>
        <p:spPr>
          <a:xfrm>
            <a:off x="683568" y="3861048"/>
            <a:ext cx="7776864" cy="2031325"/>
          </a:xfrm>
          <a:prstGeom prst="rect">
            <a:avLst/>
          </a:prstGeom>
          <a:noFill/>
          <a:ln>
            <a:solidFill>
              <a:schemeClr val="tx1"/>
            </a:solidFill>
          </a:ln>
        </p:spPr>
        <p:txBody>
          <a:bodyPr wrap="square" rtlCol="0">
            <a:spAutoFit/>
          </a:bodyPr>
          <a:lstStyle/>
          <a:p>
            <a:r>
              <a:rPr lang="it-IT" dirty="0" err="1" smtClean="0">
                <a:latin typeface="Bodoni MT Black" pitchFamily="18" charset="0"/>
              </a:rPr>
              <a:t>Aman</a:t>
            </a:r>
            <a:r>
              <a:rPr lang="it-IT" dirty="0" smtClean="0">
                <a:latin typeface="Bodoni MT Black" pitchFamily="18" charset="0"/>
              </a:rPr>
              <a:t> </a:t>
            </a:r>
            <a:r>
              <a:rPr lang="it-IT" dirty="0" smtClean="0"/>
              <a:t>= stare in piedi sulla roccia.</a:t>
            </a:r>
          </a:p>
          <a:p>
            <a:endParaRPr lang="it-IT" dirty="0" smtClean="0"/>
          </a:p>
          <a:p>
            <a:r>
              <a:rPr lang="it-IT" dirty="0" smtClean="0"/>
              <a:t>Chi è il credente? Non chi sa dei contenuti! Ma chi ha trovato colui che lo fa stare in piedi nella vita.</a:t>
            </a:r>
          </a:p>
          <a:p>
            <a:endParaRPr lang="it-IT" dirty="0" smtClean="0"/>
          </a:p>
          <a:p>
            <a:r>
              <a:rPr lang="it-IT" dirty="0" smtClean="0"/>
              <a:t>Non esiste la fede cieca! Neanche quella gratuita!</a:t>
            </a:r>
          </a:p>
          <a:p>
            <a:r>
              <a:rPr lang="it-IT" dirty="0" smtClean="0"/>
              <a:t>Dio e uomo stanno insieme! Tutto si tiene, e se salta uno salta tutto.</a:t>
            </a:r>
          </a:p>
        </p:txBody>
      </p:sp>
      <p:pic>
        <p:nvPicPr>
          <p:cNvPr id="43010" name="Picture 2"/>
          <p:cNvPicPr>
            <a:picLocks noChangeAspect="1" noChangeArrowheads="1"/>
          </p:cNvPicPr>
          <p:nvPr/>
        </p:nvPicPr>
        <p:blipFill>
          <a:blip r:embed="rId2" cstate="print"/>
          <a:srcRect/>
          <a:stretch>
            <a:fillRect/>
          </a:stretch>
        </p:blipFill>
        <p:spPr bwMode="auto">
          <a:xfrm>
            <a:off x="6660232" y="2060848"/>
            <a:ext cx="2100064" cy="1575048"/>
          </a:xfrm>
          <a:prstGeom prst="rect">
            <a:avLst/>
          </a:prstGeom>
          <a:noFill/>
          <a:ln w="9525">
            <a:noFill/>
            <a:miter lim="800000"/>
            <a:headEnd/>
            <a:tailEnd/>
          </a:ln>
        </p:spPr>
      </p:pic>
      <p:sp>
        <p:nvSpPr>
          <p:cNvPr id="43011" name="Rectangle 3"/>
          <p:cNvSpPr>
            <a:spLocks noChangeArrowheads="1"/>
          </p:cNvSpPr>
          <p:nvPr/>
        </p:nvSpPr>
        <p:spPr bwMode="auto">
          <a:xfrm>
            <a:off x="467544" y="6093296"/>
            <a:ext cx="867645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it-IT" sz="28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«Se non crederete (</a:t>
            </a:r>
            <a:r>
              <a:rPr kumimoji="0" lang="it-IT" sz="2800" b="0" i="1"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a:t>
            </a:r>
            <a:r>
              <a:rPr kumimoji="0" lang="it-IT" sz="2800" b="0" i="1"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aman</a:t>
            </a:r>
            <a:r>
              <a:rPr kumimoji="0" lang="it-IT" sz="28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non avrete stabilità (</a:t>
            </a:r>
            <a:r>
              <a:rPr kumimoji="0" lang="it-IT" sz="2800" b="0" i="1"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a:t>
            </a:r>
            <a:r>
              <a:rPr kumimoji="0" lang="it-IT" sz="2800" b="0" i="1"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aman</a:t>
            </a:r>
            <a:r>
              <a:rPr kumimoji="0" lang="it-IT" sz="28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a:t>
            </a:r>
            <a:endParaRPr kumimoji="0" lang="it-IT"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1.bp.blogspot.com/_hnYAKftnmIk/SEGVaNudYbI/AAAAAAAABCY/LAOWwWB-H4Q/s320/la+casa+sulla+roccia.jpg">
            <a:hlinkClick r:id="rId3"/>
          </p:cNvPr>
          <p:cNvPicPr>
            <a:picLocks noChangeAspect="1" noChangeArrowheads="1"/>
          </p:cNvPicPr>
          <p:nvPr/>
        </p:nvPicPr>
        <p:blipFill>
          <a:blip r:embed="rId4" cstate="print"/>
          <a:srcRect/>
          <a:stretch>
            <a:fillRect/>
          </a:stretch>
        </p:blipFill>
        <p:spPr bwMode="auto">
          <a:xfrm>
            <a:off x="395536" y="332656"/>
            <a:ext cx="3550307" cy="4536504"/>
          </a:xfrm>
          <a:prstGeom prst="rect">
            <a:avLst/>
          </a:prstGeom>
          <a:noFill/>
        </p:spPr>
      </p:pic>
      <p:sp>
        <p:nvSpPr>
          <p:cNvPr id="3" name="Rettangolo 2"/>
          <p:cNvSpPr/>
          <p:nvPr/>
        </p:nvSpPr>
        <p:spPr>
          <a:xfrm>
            <a:off x="4355976" y="620688"/>
            <a:ext cx="4572000" cy="1200329"/>
          </a:xfrm>
          <a:prstGeom prst="rect">
            <a:avLst/>
          </a:prstGeom>
        </p:spPr>
        <p:txBody>
          <a:bodyPr>
            <a:spAutoFit/>
          </a:bodyPr>
          <a:lstStyle/>
          <a:p>
            <a:r>
              <a:rPr lang="it-IT" dirty="0" smtClean="0"/>
              <a:t>“Perciò chiunque ascolta queste mie parole e le mette in pratica, sarà simile a un uomo saggio, che ha costruito la sua casa sulla roccia.” (</a:t>
            </a:r>
            <a:r>
              <a:rPr lang="it-IT" dirty="0" smtClean="0">
                <a:hlinkClick r:id="rId5"/>
              </a:rPr>
              <a:t>Mt 7,21-27</a:t>
            </a:r>
            <a:r>
              <a:rPr lang="it-IT" dirty="0" smtClean="0"/>
              <a:t>)</a:t>
            </a:r>
            <a:endParaRPr lang="it-IT" dirty="0"/>
          </a:p>
        </p:txBody>
      </p:sp>
      <p:pic>
        <p:nvPicPr>
          <p:cNvPr id="14340" name="Picture 4" descr="http://t2.gstatic.com/images?q=tbn:ANd9GcR2E05RmqQVTxZli7nkhxSqo2S-1CReQ_v2XW2TkM9pd5PMwHdmqs_ThHM">
            <a:hlinkClick r:id="rId6"/>
          </p:cNvPr>
          <p:cNvPicPr>
            <a:picLocks noChangeAspect="1" noChangeArrowheads="1"/>
          </p:cNvPicPr>
          <p:nvPr/>
        </p:nvPicPr>
        <p:blipFill>
          <a:blip r:embed="rId7" cstate="print">
            <a:clrChange>
              <a:clrFrom>
                <a:srgbClr val="FCFFFF"/>
              </a:clrFrom>
              <a:clrTo>
                <a:srgbClr val="FCFFFF">
                  <a:alpha val="0"/>
                </a:srgbClr>
              </a:clrTo>
            </a:clrChange>
          </a:blip>
          <a:srcRect/>
          <a:stretch>
            <a:fillRect/>
          </a:stretch>
        </p:blipFill>
        <p:spPr bwMode="auto">
          <a:xfrm>
            <a:off x="2051720" y="2852936"/>
            <a:ext cx="2566392" cy="3703773"/>
          </a:xfrm>
          <a:prstGeom prst="rect">
            <a:avLst/>
          </a:prstGeom>
          <a:noFill/>
        </p:spPr>
      </p:pic>
      <p:sp>
        <p:nvSpPr>
          <p:cNvPr id="5" name="CasellaDiTesto 4"/>
          <p:cNvSpPr txBox="1"/>
          <p:nvPr/>
        </p:nvSpPr>
        <p:spPr>
          <a:xfrm>
            <a:off x="4932040" y="2276872"/>
            <a:ext cx="3816424" cy="3970318"/>
          </a:xfrm>
          <a:prstGeom prst="rect">
            <a:avLst/>
          </a:prstGeom>
          <a:noFill/>
        </p:spPr>
        <p:txBody>
          <a:bodyPr wrap="square" rtlCol="0">
            <a:spAutoFit/>
          </a:bodyPr>
          <a:lstStyle/>
          <a:p>
            <a:r>
              <a:rPr lang="it-IT" dirty="0" smtClean="0"/>
              <a:t>“Chi non si fa del male da sé non può essere colpito da nessuno. Infatti, né gli acquazzoni, né i flutti possono recare danno alla casa costruita sulla roccia …</a:t>
            </a:r>
          </a:p>
          <a:p>
            <a:r>
              <a:rPr lang="it-IT" dirty="0" smtClean="0"/>
              <a:t>Chi non si procura male da sé, anche quando deve sopportare infinitamente tanto, riesce a venirne fuori rafforzato. </a:t>
            </a:r>
          </a:p>
          <a:p>
            <a:r>
              <a:rPr lang="it-IT" dirty="0" smtClean="0"/>
              <a:t>Chi invece tradisce se stesso, soffre per colpa sua e finisce in rovina, anche se nessuno è contro di lui” (G. </a:t>
            </a:r>
            <a:r>
              <a:rPr lang="it-IT" dirty="0" err="1" smtClean="0"/>
              <a:t>Crisostomo</a:t>
            </a:r>
            <a:r>
              <a:rPr lang="it-IT" dirty="0" smtClean="0"/>
              <a:t>)</a:t>
            </a:r>
            <a:endParaRPr lang="it-IT"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6481" y="476672"/>
            <a:ext cx="5428089" cy="1754326"/>
          </a:xfrm>
          <a:prstGeom prst="rect">
            <a:avLst/>
          </a:prstGeom>
          <a:noFill/>
        </p:spPr>
        <p:txBody>
          <a:bodyPr wrap="none" lIns="91440" tIns="45720" rIns="91440" bIns="45720">
            <a:spAutoFit/>
          </a:bodyPr>
          <a:lstStyle/>
          <a:p>
            <a:pPr algn="ctr"/>
            <a:r>
              <a:rPr lang="it-IT"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Figure bibliche </a:t>
            </a:r>
          </a:p>
          <a:p>
            <a:pPr algn="ctr"/>
            <a:r>
              <a:rPr lang="it-IT"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della libertà </a:t>
            </a:r>
          </a:p>
        </p:txBody>
      </p:sp>
      <p:pic>
        <p:nvPicPr>
          <p:cNvPr id="32769" name="Picture 1"/>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rot="1284149">
            <a:off x="6372200" y="908720"/>
            <a:ext cx="2434843" cy="1815987"/>
          </a:xfrm>
          <a:prstGeom prst="rect">
            <a:avLst/>
          </a:prstGeom>
          <a:noFill/>
          <a:ln w="9525">
            <a:noFill/>
            <a:miter lim="800000"/>
            <a:headEnd/>
            <a:tailEnd/>
          </a:ln>
        </p:spPr>
      </p:pic>
      <p:pic>
        <p:nvPicPr>
          <p:cNvPr id="32770" name="Picture 2"/>
          <p:cNvPicPr>
            <a:picLocks noChangeAspect="1" noChangeArrowheads="1"/>
          </p:cNvPicPr>
          <p:nvPr/>
        </p:nvPicPr>
        <p:blipFill>
          <a:blip r:embed="rId4" cstate="print"/>
          <a:srcRect/>
          <a:stretch>
            <a:fillRect/>
          </a:stretch>
        </p:blipFill>
        <p:spPr bwMode="auto">
          <a:xfrm>
            <a:off x="755576" y="2708920"/>
            <a:ext cx="1781175" cy="2571750"/>
          </a:xfrm>
          <a:prstGeom prst="rect">
            <a:avLst/>
          </a:prstGeom>
          <a:noFill/>
          <a:ln w="9525">
            <a:noFill/>
            <a:miter lim="800000"/>
            <a:headEnd/>
            <a:tailEnd/>
          </a:ln>
        </p:spPr>
      </p:pic>
      <p:sp>
        <p:nvSpPr>
          <p:cNvPr id="5" name="CasellaDiTesto 4"/>
          <p:cNvSpPr txBox="1"/>
          <p:nvPr/>
        </p:nvSpPr>
        <p:spPr>
          <a:xfrm>
            <a:off x="251520" y="5445224"/>
            <a:ext cx="2808312" cy="646331"/>
          </a:xfrm>
          <a:prstGeom prst="rect">
            <a:avLst/>
          </a:prstGeom>
          <a:noFill/>
        </p:spPr>
        <p:txBody>
          <a:bodyPr wrap="square" rtlCol="0">
            <a:spAutoFit/>
          </a:bodyPr>
          <a:lstStyle/>
          <a:p>
            <a:pPr algn="ctr"/>
            <a:r>
              <a:rPr lang="it-IT" dirty="0" smtClean="0"/>
              <a:t>I tre giovani nella fornace</a:t>
            </a:r>
            <a:endParaRPr lang="it-IT" dirty="0"/>
          </a:p>
        </p:txBody>
      </p:sp>
      <p:pic>
        <p:nvPicPr>
          <p:cNvPr id="32771" name="Picture 3"/>
          <p:cNvPicPr>
            <a:picLocks noChangeAspect="1" noChangeArrowheads="1"/>
          </p:cNvPicPr>
          <p:nvPr/>
        </p:nvPicPr>
        <p:blipFill>
          <a:blip r:embed="rId5" cstate="print"/>
          <a:srcRect/>
          <a:stretch>
            <a:fillRect/>
          </a:stretch>
        </p:blipFill>
        <p:spPr bwMode="auto">
          <a:xfrm>
            <a:off x="3563888" y="3356992"/>
            <a:ext cx="1866900" cy="2457450"/>
          </a:xfrm>
          <a:prstGeom prst="rect">
            <a:avLst/>
          </a:prstGeom>
          <a:noFill/>
          <a:ln w="9525">
            <a:noFill/>
            <a:miter lim="800000"/>
            <a:headEnd/>
            <a:tailEnd/>
          </a:ln>
        </p:spPr>
      </p:pic>
      <p:sp>
        <p:nvSpPr>
          <p:cNvPr id="7" name="CasellaDiTesto 6"/>
          <p:cNvSpPr txBox="1"/>
          <p:nvPr/>
        </p:nvSpPr>
        <p:spPr>
          <a:xfrm>
            <a:off x="3059832" y="6021288"/>
            <a:ext cx="2808312" cy="369332"/>
          </a:xfrm>
          <a:prstGeom prst="rect">
            <a:avLst/>
          </a:prstGeom>
          <a:noFill/>
        </p:spPr>
        <p:txBody>
          <a:bodyPr wrap="square" rtlCol="0">
            <a:spAutoFit/>
          </a:bodyPr>
          <a:lstStyle/>
          <a:p>
            <a:pPr algn="ctr"/>
            <a:r>
              <a:rPr lang="it-IT" dirty="0" smtClean="0"/>
              <a:t>Giuseppe d’Egitto</a:t>
            </a:r>
            <a:endParaRPr lang="it-IT" dirty="0"/>
          </a:p>
        </p:txBody>
      </p:sp>
      <p:pic>
        <p:nvPicPr>
          <p:cNvPr id="32772" name="Picture 4"/>
          <p:cNvPicPr>
            <a:picLocks noChangeAspect="1" noChangeArrowheads="1"/>
          </p:cNvPicPr>
          <p:nvPr/>
        </p:nvPicPr>
        <p:blipFill>
          <a:blip r:embed="rId6" cstate="print"/>
          <a:srcRect/>
          <a:stretch>
            <a:fillRect/>
          </a:stretch>
        </p:blipFill>
        <p:spPr bwMode="auto">
          <a:xfrm>
            <a:off x="6444208" y="3429000"/>
            <a:ext cx="2314575" cy="1971675"/>
          </a:xfrm>
          <a:prstGeom prst="rect">
            <a:avLst/>
          </a:prstGeom>
          <a:noFill/>
          <a:ln w="9525">
            <a:noFill/>
            <a:miter lim="800000"/>
            <a:headEnd/>
            <a:tailEnd/>
          </a:ln>
        </p:spPr>
      </p:pic>
      <p:sp>
        <p:nvSpPr>
          <p:cNvPr id="9" name="CasellaDiTesto 8"/>
          <p:cNvSpPr txBox="1"/>
          <p:nvPr/>
        </p:nvSpPr>
        <p:spPr>
          <a:xfrm>
            <a:off x="6732240" y="5589240"/>
            <a:ext cx="1800200" cy="369332"/>
          </a:xfrm>
          <a:prstGeom prst="rect">
            <a:avLst/>
          </a:prstGeom>
          <a:noFill/>
        </p:spPr>
        <p:txBody>
          <a:bodyPr wrap="square" rtlCol="0">
            <a:spAutoFit/>
          </a:bodyPr>
          <a:lstStyle/>
          <a:p>
            <a:pPr algn="ctr"/>
            <a:r>
              <a:rPr lang="it-IT" dirty="0" smtClean="0"/>
              <a:t>Giobbe</a:t>
            </a:r>
            <a:endParaRPr lang="it-IT"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572000" y="404664"/>
            <a:ext cx="4265912" cy="923330"/>
          </a:xfrm>
          <a:prstGeom prst="rect">
            <a:avLst/>
          </a:prstGeom>
          <a:noFill/>
        </p:spPr>
        <p:txBody>
          <a:bodyPr wrap="none" lIns="91440" tIns="45720" rIns="91440" bIns="45720">
            <a:prstTxWarp prst="textDoubleWave1">
              <a:avLst/>
            </a:prstTxWarp>
            <a:spAutoFit/>
          </a:bodyPr>
          <a:lstStyle/>
          <a:p>
            <a:pPr algn="ctr"/>
            <a:r>
              <a:rPr lang="it-IT" sz="54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Etty</a:t>
            </a:r>
            <a:r>
              <a:rPr lang="it-IT"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it-IT" sz="54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Hillesu</a:t>
            </a:r>
            <a:r>
              <a:rPr lang="it-IT" sz="5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a:t>
            </a:r>
            <a:endParaRPr lang="it-IT"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8" name="Picture 4" descr="http://t1.gstatic.com/images?q=tbn:ANd9GcRWWETzV6mHcSInVQNwSe2ZPEA-qSpODQwiDECIrXShzr193iAm5UORng">
            <a:hlinkClick r:id="rId3"/>
          </p:cNvPr>
          <p:cNvPicPr>
            <a:picLocks noChangeAspect="1" noChangeArrowheads="1"/>
          </p:cNvPicPr>
          <p:nvPr/>
        </p:nvPicPr>
        <p:blipFill>
          <a:blip r:embed="rId4" cstate="print"/>
          <a:srcRect/>
          <a:stretch>
            <a:fillRect/>
          </a:stretch>
        </p:blipFill>
        <p:spPr bwMode="auto">
          <a:xfrm>
            <a:off x="1475656" y="620688"/>
            <a:ext cx="2520280" cy="31579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p:cNvPicPr>
            <a:picLocks noChangeAspect="1" noChangeArrowheads="1"/>
          </p:cNvPicPr>
          <p:nvPr/>
        </p:nvPicPr>
        <p:blipFill>
          <a:blip r:embed="rId5" cstate="print"/>
          <a:srcRect/>
          <a:stretch>
            <a:fillRect/>
          </a:stretch>
        </p:blipFill>
        <p:spPr bwMode="auto">
          <a:xfrm>
            <a:off x="5364088" y="1844824"/>
            <a:ext cx="3134469" cy="4255082"/>
          </a:xfrm>
          <a:prstGeom prst="rect">
            <a:avLst/>
          </a:prstGeom>
          <a:noFill/>
          <a:ln w="9525">
            <a:noFill/>
            <a:miter lim="800000"/>
            <a:headEnd/>
            <a:tailEnd/>
          </a:ln>
        </p:spPr>
      </p:pic>
      <p:pic>
        <p:nvPicPr>
          <p:cNvPr id="1027" name="Picture 3"/>
          <p:cNvPicPr>
            <a:picLocks noChangeAspect="1" noChangeArrowheads="1"/>
          </p:cNvPicPr>
          <p:nvPr/>
        </p:nvPicPr>
        <p:blipFill>
          <a:blip r:embed="rId6" cstate="print"/>
          <a:srcRect/>
          <a:stretch>
            <a:fillRect/>
          </a:stretch>
        </p:blipFill>
        <p:spPr bwMode="auto">
          <a:xfrm>
            <a:off x="3779912" y="4653136"/>
            <a:ext cx="3021398" cy="2028056"/>
          </a:xfrm>
          <a:prstGeom prst="rect">
            <a:avLst/>
          </a:prstGeom>
          <a:noFill/>
          <a:ln w="9525">
            <a:noFill/>
            <a:miter lim="800000"/>
            <a:headEnd/>
            <a:tailEnd/>
          </a:ln>
        </p:spPr>
      </p:pic>
      <p:pic>
        <p:nvPicPr>
          <p:cNvPr id="3" name="Picture 4"/>
          <p:cNvPicPr>
            <a:picLocks noChangeAspect="1" noChangeArrowheads="1"/>
          </p:cNvPicPr>
          <p:nvPr/>
        </p:nvPicPr>
        <p:blipFill>
          <a:blip r:embed="rId7" cstate="print"/>
          <a:srcRect/>
          <a:stretch>
            <a:fillRect/>
          </a:stretch>
        </p:blipFill>
        <p:spPr bwMode="auto">
          <a:xfrm>
            <a:off x="467544" y="4221088"/>
            <a:ext cx="2466975" cy="184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544" y="404664"/>
            <a:ext cx="4248472" cy="2954655"/>
          </a:xfrm>
          <a:prstGeom prst="rect">
            <a:avLst/>
          </a:prstGeom>
          <a:noFill/>
        </p:spPr>
        <p:txBody>
          <a:bodyPr wrap="square" rtlCol="0">
            <a:spAutoFit/>
          </a:bodyPr>
          <a:lstStyle/>
          <a:p>
            <a:r>
              <a:rPr lang="it-IT" sz="2800" dirty="0" smtClean="0">
                <a:latin typeface="Boopee" pitchFamily="2" charset="0"/>
              </a:rPr>
              <a:t>La vita qui non consuma troppo le mie forze più profonde – fisicamente si va forse un po’ giù e spesso si è immensamente tristi, ma il nostro nucleo interiore diventa sempre più forte.</a:t>
            </a:r>
          </a:p>
          <a:p>
            <a:endParaRPr lang="it-IT" dirty="0" smtClean="0"/>
          </a:p>
        </p:txBody>
      </p:sp>
      <p:sp>
        <p:nvSpPr>
          <p:cNvPr id="3" name="CasellaDiTesto 2"/>
          <p:cNvSpPr txBox="1"/>
          <p:nvPr/>
        </p:nvSpPr>
        <p:spPr>
          <a:xfrm>
            <a:off x="4427984" y="4221088"/>
            <a:ext cx="4536504" cy="2339102"/>
          </a:xfrm>
          <a:prstGeom prst="rect">
            <a:avLst/>
          </a:prstGeom>
          <a:noFill/>
        </p:spPr>
        <p:txBody>
          <a:bodyPr wrap="square" rtlCol="0">
            <a:spAutoFit/>
          </a:bodyPr>
          <a:lstStyle/>
          <a:p>
            <a:r>
              <a:rPr lang="it-IT" sz="3200" dirty="0" smtClean="0">
                <a:latin typeface="Boopee" pitchFamily="2" charset="0"/>
              </a:rPr>
              <a:t>Se </a:t>
            </a:r>
            <a:r>
              <a:rPr lang="it-IT" sz="3200" dirty="0" err="1" smtClean="0">
                <a:latin typeface="Boopee" pitchFamily="2" charset="0"/>
              </a:rPr>
              <a:t>sopravviverò</a:t>
            </a:r>
            <a:r>
              <a:rPr lang="it-IT" sz="3200" dirty="0" smtClean="0">
                <a:latin typeface="Boopee" pitchFamily="2" charset="0"/>
              </a:rPr>
              <a:t> a questi tempi, sarò una persona più profonda e matura; e se morirò, </a:t>
            </a:r>
            <a:r>
              <a:rPr lang="it-IT" sz="3200" dirty="0" err="1" smtClean="0">
                <a:latin typeface="Boopee" pitchFamily="2" charset="0"/>
              </a:rPr>
              <a:t>morirò</a:t>
            </a:r>
            <a:r>
              <a:rPr lang="it-IT" sz="3200" dirty="0" smtClean="0">
                <a:latin typeface="Boopee" pitchFamily="2" charset="0"/>
              </a:rPr>
              <a:t> da persona più profonda e matura. </a:t>
            </a:r>
          </a:p>
          <a:p>
            <a:endParaRPr lang="it-IT" dirty="0" smtClean="0"/>
          </a:p>
        </p:txBody>
      </p:sp>
      <p:pic>
        <p:nvPicPr>
          <p:cNvPr id="28673" name="Picture 1"/>
          <p:cNvPicPr>
            <a:picLocks noChangeAspect="1" noChangeArrowheads="1"/>
          </p:cNvPicPr>
          <p:nvPr/>
        </p:nvPicPr>
        <p:blipFill>
          <a:blip r:embed="rId3" cstate="print"/>
          <a:srcRect/>
          <a:stretch>
            <a:fillRect/>
          </a:stretch>
        </p:blipFill>
        <p:spPr bwMode="auto">
          <a:xfrm>
            <a:off x="5292080" y="404664"/>
            <a:ext cx="3268588" cy="2438870"/>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a:stretch>
            <a:fillRect/>
          </a:stretch>
        </p:blipFill>
        <p:spPr bwMode="auto">
          <a:xfrm>
            <a:off x="467544" y="3212976"/>
            <a:ext cx="3239252" cy="2448272"/>
          </a:xfrm>
          <a:prstGeom prst="rect">
            <a:avLst/>
          </a:prstGeom>
          <a:noFill/>
          <a:ln w="9525">
            <a:noFill/>
            <a:miter lim="800000"/>
            <a:headEnd/>
            <a:tailEnd/>
          </a:ln>
        </p:spPr>
      </p:pic>
      <p:pic>
        <p:nvPicPr>
          <p:cNvPr id="28675" name="Picture 3"/>
          <p:cNvPicPr>
            <a:picLocks noChangeAspect="1" noChangeArrowheads="1"/>
          </p:cNvPicPr>
          <p:nvPr/>
        </p:nvPicPr>
        <p:blipFill>
          <a:blip r:embed="rId5" cstate="print"/>
          <a:srcRect/>
          <a:stretch>
            <a:fillRect/>
          </a:stretch>
        </p:blipFill>
        <p:spPr bwMode="auto">
          <a:xfrm rot="20925903">
            <a:off x="1233201" y="4789770"/>
            <a:ext cx="3028950"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572000" y="404664"/>
            <a:ext cx="4265912" cy="923330"/>
          </a:xfrm>
          <a:prstGeom prst="rect">
            <a:avLst/>
          </a:prstGeom>
          <a:noFill/>
        </p:spPr>
        <p:txBody>
          <a:bodyPr wrap="none" lIns="91440" tIns="45720" rIns="91440" bIns="45720">
            <a:prstTxWarp prst="textDoubleWave1">
              <a:avLst/>
            </a:prstTxWarp>
            <a:spAutoFit/>
          </a:bodyPr>
          <a:lstStyle/>
          <a:p>
            <a:pPr algn="ctr"/>
            <a:r>
              <a:rPr lang="it-IT" sz="54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Etty</a:t>
            </a:r>
            <a:r>
              <a:rPr lang="it-IT"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it-IT" sz="54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Hillesu</a:t>
            </a:r>
            <a:r>
              <a:rPr lang="it-IT" sz="5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a:t>
            </a:r>
            <a:endParaRPr lang="it-IT"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CasellaDiTesto 4"/>
          <p:cNvSpPr txBox="1"/>
          <p:nvPr/>
        </p:nvSpPr>
        <p:spPr>
          <a:xfrm>
            <a:off x="251520" y="332656"/>
            <a:ext cx="4248472" cy="3693319"/>
          </a:xfrm>
          <a:prstGeom prst="rect">
            <a:avLst/>
          </a:prstGeom>
          <a:noFill/>
        </p:spPr>
        <p:txBody>
          <a:bodyPr wrap="square" rtlCol="0">
            <a:spAutoFit/>
          </a:bodyPr>
          <a:lstStyle/>
          <a:p>
            <a:r>
              <a:rPr lang="it-IT" sz="2400" dirty="0" smtClean="0">
                <a:latin typeface="Boopee" pitchFamily="2" charset="0"/>
              </a:rPr>
              <a:t>Il filo spinato è una pura questione di opinioni.</a:t>
            </a:r>
          </a:p>
          <a:p>
            <a:r>
              <a:rPr lang="it-IT" sz="2400" dirty="0" smtClean="0">
                <a:latin typeface="Boopee" pitchFamily="2" charset="0"/>
              </a:rPr>
              <a:t>“Noi dietro al filo spinato!!?” diceva un vecchio signore indistruttibile accennando  malinconicamente con la mano “sono piuttosto loro a vivere dietro al filo spinato”, e intanto indicava le alte ville, che stanno come guardiani dall’altra parte della recinzione.</a:t>
            </a:r>
          </a:p>
          <a:p>
            <a:endParaRPr lang="it-IT" dirty="0" smtClean="0"/>
          </a:p>
        </p:txBody>
      </p:sp>
      <p:sp>
        <p:nvSpPr>
          <p:cNvPr id="6" name="Rettangolo 5"/>
          <p:cNvSpPr/>
          <p:nvPr/>
        </p:nvSpPr>
        <p:spPr>
          <a:xfrm>
            <a:off x="4572000" y="3068960"/>
            <a:ext cx="4572000" cy="3416320"/>
          </a:xfrm>
          <a:prstGeom prst="rect">
            <a:avLst/>
          </a:prstGeom>
        </p:spPr>
        <p:txBody>
          <a:bodyPr>
            <a:spAutoFit/>
          </a:bodyPr>
          <a:lstStyle/>
          <a:p>
            <a:r>
              <a:rPr lang="it-IT" sz="2400" dirty="0" smtClean="0">
                <a:latin typeface="Boopee" pitchFamily="2" charset="0"/>
              </a:rPr>
              <a:t>Quell’uomo aveva riempito il suo zaino ed era spontaneamente partito con un convoglio, e alla domanda “Perché?” aveva risposto di voler essere libero di partire quando piaceva a lui.</a:t>
            </a:r>
          </a:p>
          <a:p>
            <a:r>
              <a:rPr lang="it-IT" sz="2400" dirty="0" smtClean="0">
                <a:latin typeface="Boopee" pitchFamily="2" charset="0"/>
              </a:rPr>
              <a:t>Mi aveva fatto pensare a quel giudice romano che aveva detto a quel martire: “Sai che io ho il potere di ucciderti?”, al che il martire aveva risposto: “Ma sai che io ho il potere di essere ucciso?”</a:t>
            </a:r>
            <a:endParaRPr lang="it-IT" sz="2400" dirty="0">
              <a:latin typeface="Boopee" pitchFamily="2" charset="0"/>
            </a:endParaRPr>
          </a:p>
        </p:txBody>
      </p:sp>
      <p:pic>
        <p:nvPicPr>
          <p:cNvPr id="2050" name="Picture 2"/>
          <p:cNvPicPr>
            <a:picLocks noChangeAspect="1" noChangeArrowheads="1"/>
          </p:cNvPicPr>
          <p:nvPr/>
        </p:nvPicPr>
        <p:blipFill>
          <a:blip r:embed="rId3" cstate="print"/>
          <a:srcRect/>
          <a:stretch>
            <a:fillRect/>
          </a:stretch>
        </p:blipFill>
        <p:spPr bwMode="auto">
          <a:xfrm rot="1036226">
            <a:off x="6804626" y="1486899"/>
            <a:ext cx="1655438" cy="1224136"/>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67544" y="3789040"/>
            <a:ext cx="3787305" cy="2520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smtClean="0">
                <a:latin typeface="Biondi" pitchFamily="2" charset="0"/>
              </a:rPr>
              <a:t>Che vuol dire per voi </a:t>
            </a:r>
            <a:br>
              <a:rPr lang="it-IT" dirty="0" smtClean="0">
                <a:latin typeface="Biondi" pitchFamily="2" charset="0"/>
              </a:rPr>
            </a:br>
            <a:r>
              <a:rPr lang="it-IT" dirty="0" smtClean="0">
                <a:latin typeface="Biondi" pitchFamily="2" charset="0"/>
              </a:rPr>
              <a:t>“essere libero”?</a:t>
            </a:r>
            <a:endParaRPr lang="it-IT" dirty="0">
              <a:latin typeface="Biondi" pitchFamily="2" charset="0"/>
            </a:endParaRPr>
          </a:p>
        </p:txBody>
      </p:sp>
      <p:sp>
        <p:nvSpPr>
          <p:cNvPr id="4" name="CasellaDiTesto 3"/>
          <p:cNvSpPr txBox="1"/>
          <p:nvPr/>
        </p:nvSpPr>
        <p:spPr>
          <a:xfrm>
            <a:off x="467544" y="2924944"/>
            <a:ext cx="8280920" cy="3693319"/>
          </a:xfrm>
          <a:prstGeom prst="rect">
            <a:avLst/>
          </a:prstGeom>
          <a:solidFill>
            <a:schemeClr val="accent1">
              <a:lumMod val="60000"/>
              <a:lumOff val="40000"/>
            </a:schemeClr>
          </a:solidFill>
        </p:spPr>
        <p:txBody>
          <a:bodyPr wrap="square" rtlCol="0">
            <a:spAutoFit/>
          </a:bodyPr>
          <a:lstStyle/>
          <a:p>
            <a:pPr>
              <a:buFontTx/>
              <a:buChar char="-"/>
            </a:pPr>
            <a:r>
              <a:rPr lang="it-IT" dirty="0" smtClean="0">
                <a:solidFill>
                  <a:schemeClr val="tx2">
                    <a:lumMod val="10000"/>
                  </a:schemeClr>
                </a:solidFill>
                <a:effectLst>
                  <a:outerShdw blurRad="38100" dist="38100" dir="2700000" algn="tl">
                    <a:srgbClr val="000000">
                      <a:alpha val="43137"/>
                    </a:srgbClr>
                  </a:outerShdw>
                </a:effectLst>
              </a:rPr>
              <a:t>La scimmia nella foresta fa ciò che le piace</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il malato immobilizzato nel suo letto</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Il bimbo spensierato tra i suoi familiari</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il lavoratore che non ha scelto il suo mestiere e che fatica una vita</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il monaco chiuso nel suo convento</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gli adolescenti che i genitori lasciano liberi di fumare, guardare la TV, uscire, vestire come vogliono e quando vogliono</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il detenuto in cella</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la madre di famiglia obbligata per tutta la vita a preparare i pasti</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Gesù inchiodato sulla croce</a:t>
            </a:r>
          </a:p>
          <a:p>
            <a:pPr>
              <a:buFontTx/>
              <a:buChar char="-"/>
            </a:pPr>
            <a:r>
              <a:rPr lang="it-IT" dirty="0" smtClean="0">
                <a:solidFill>
                  <a:schemeClr val="tx2">
                    <a:lumMod val="10000"/>
                  </a:schemeClr>
                </a:solidFill>
                <a:effectLst>
                  <a:outerShdw blurRad="38100" dist="38100" dir="2700000" algn="tl">
                    <a:srgbClr val="000000">
                      <a:alpha val="43137"/>
                    </a:srgbClr>
                  </a:outerShdw>
                </a:effectLst>
              </a:rPr>
              <a:t> i giovani che fanno quello che vogliono con ragazzi e ragazze</a:t>
            </a:r>
          </a:p>
          <a:p>
            <a:endParaRPr lang="it-IT" dirty="0" smtClean="0">
              <a:solidFill>
                <a:schemeClr val="tx2">
                  <a:lumMod val="10000"/>
                </a:schemeClr>
              </a:solidFill>
              <a:effectLst>
                <a:outerShdw blurRad="38100" dist="38100" dir="2700000" algn="tl">
                  <a:srgbClr val="000000">
                    <a:alpha val="43137"/>
                  </a:srgbClr>
                </a:outerShdw>
              </a:effectLst>
            </a:endParaRPr>
          </a:p>
          <a:p>
            <a:r>
              <a:rPr lang="it-IT" dirty="0" smtClean="0">
                <a:solidFill>
                  <a:schemeClr val="tx2">
                    <a:lumMod val="10000"/>
                  </a:schemeClr>
                </a:solidFill>
                <a:effectLst>
                  <a:outerShdw blurRad="38100" dist="38100" dir="2700000" algn="tl">
                    <a:srgbClr val="000000">
                      <a:alpha val="43137"/>
                    </a:srgbClr>
                  </a:outerShdw>
                </a:effectLst>
              </a:rPr>
              <a:t>SONO LIBERI? </a:t>
            </a:r>
            <a:endParaRPr lang="it-IT" dirty="0">
              <a:solidFill>
                <a:schemeClr val="tx2">
                  <a:lumMod val="10000"/>
                </a:schemeClr>
              </a:solidFill>
              <a:effectLst>
                <a:outerShdw blurRad="38100" dist="38100" dir="2700000" algn="tl">
                  <a:srgbClr val="000000">
                    <a:alpha val="43137"/>
                  </a:srgbClr>
                </a:outerShdw>
              </a:effectLst>
            </a:endParaRPr>
          </a:p>
        </p:txBody>
      </p:sp>
      <p:sp>
        <p:nvSpPr>
          <p:cNvPr id="5" name="Segnaposto contenuto 4"/>
          <p:cNvSpPr>
            <a:spLocks noGrp="1"/>
          </p:cNvSpPr>
          <p:nvPr>
            <p:ph idx="1"/>
          </p:nvPr>
        </p:nvSpPr>
        <p:spPr>
          <a:xfrm>
            <a:off x="395536" y="1772816"/>
            <a:ext cx="8229600" cy="1258160"/>
          </a:xfrm>
        </p:spPr>
        <p:txBody>
          <a:bodyPr/>
          <a:lstStyle/>
          <a:p>
            <a:r>
              <a:rPr lang="it-IT" dirty="0" smtClean="0"/>
              <a:t>Quando dite: “sono libero”?</a:t>
            </a:r>
          </a:p>
          <a:p>
            <a:r>
              <a:rPr lang="it-IT" dirty="0" smtClean="0"/>
              <a:t>E quando: “ non sono libero”?</a:t>
            </a:r>
            <a:endParaRPr lang="it-IT" dirty="0"/>
          </a:p>
        </p:txBody>
      </p:sp>
      <p:pic>
        <p:nvPicPr>
          <p:cNvPr id="1026" name="Picture 2"/>
          <p:cNvPicPr>
            <a:picLocks noChangeAspect="1" noChangeArrowheads="1"/>
          </p:cNvPicPr>
          <p:nvPr/>
        </p:nvPicPr>
        <p:blipFill>
          <a:blip r:embed="rId3" cstate="print"/>
          <a:srcRect/>
          <a:stretch>
            <a:fillRect/>
          </a:stretch>
        </p:blipFill>
        <p:spPr bwMode="auto">
          <a:xfrm rot="20392521">
            <a:off x="6786416" y="1685542"/>
            <a:ext cx="1848187" cy="14800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476672"/>
            <a:ext cx="7848872" cy="1384995"/>
          </a:xfrm>
          <a:prstGeom prst="rect">
            <a:avLst/>
          </a:prstGeom>
          <a:noFill/>
        </p:spPr>
        <p:txBody>
          <a:bodyPr wrap="square" rtlCol="0">
            <a:spAutoFit/>
          </a:bodyPr>
          <a:lstStyle/>
          <a:p>
            <a:r>
              <a:rPr lang="it-IT" sz="2800" dirty="0" smtClean="0"/>
              <a:t>È vero che sembravamo condannati a una totale passività, però chi ci poteva impedire di mobilitare le nostre forze interiori?</a:t>
            </a:r>
            <a:endParaRPr lang="it-IT" sz="2800" dirty="0"/>
          </a:p>
        </p:txBody>
      </p:sp>
      <p:pic>
        <p:nvPicPr>
          <p:cNvPr id="25602" name="Picture 2"/>
          <p:cNvPicPr>
            <a:picLocks noChangeAspect="1" noChangeArrowheads="1"/>
          </p:cNvPicPr>
          <p:nvPr/>
        </p:nvPicPr>
        <p:blipFill>
          <a:blip r:embed="rId3" cstate="print"/>
          <a:srcRect/>
          <a:stretch>
            <a:fillRect/>
          </a:stretch>
        </p:blipFill>
        <p:spPr bwMode="auto">
          <a:xfrm>
            <a:off x="1403648" y="2060848"/>
            <a:ext cx="6408712" cy="4405990"/>
          </a:xfrm>
          <a:prstGeom prst="rect">
            <a:avLst/>
          </a:prstGeom>
          <a:noFill/>
          <a:ln w="9525">
            <a:noFill/>
            <a:miter lim="800000"/>
            <a:headEnd/>
            <a:tailEnd/>
          </a:ln>
        </p:spPr>
      </p:pic>
      <p:pic>
        <p:nvPicPr>
          <p:cNvPr id="25601" name="Picture 1"/>
          <p:cNvPicPr>
            <a:picLocks noChangeAspect="1" noChangeArrowheads="1"/>
          </p:cNvPicPr>
          <p:nvPr/>
        </p:nvPicPr>
        <p:blipFill>
          <a:blip r:embed="rId4" cstate="print"/>
          <a:srcRect/>
          <a:stretch>
            <a:fillRect/>
          </a:stretch>
        </p:blipFill>
        <p:spPr bwMode="auto">
          <a:xfrm>
            <a:off x="755576" y="3212976"/>
            <a:ext cx="1800225" cy="2543175"/>
          </a:xfrm>
          <a:prstGeom prst="rect">
            <a:avLst/>
          </a:prstGeom>
          <a:noFill/>
          <a:ln w="9525">
            <a:noFill/>
            <a:miter lim="800000"/>
            <a:headEnd/>
            <a:tailEnd/>
          </a:ln>
        </p:spPr>
      </p:pic>
      <p:pic>
        <p:nvPicPr>
          <p:cNvPr id="25603" name="Picture 3"/>
          <p:cNvPicPr>
            <a:picLocks noChangeAspect="1" noChangeArrowheads="1"/>
          </p:cNvPicPr>
          <p:nvPr/>
        </p:nvPicPr>
        <p:blipFill>
          <a:blip r:embed="rId5" cstate="print">
            <a:duotone>
              <a:prstClr val="black"/>
              <a:srgbClr val="D9C3A5">
                <a:tint val="50000"/>
                <a:satMod val="180000"/>
              </a:srgbClr>
            </a:duotone>
          </a:blip>
          <a:srcRect/>
          <a:stretch>
            <a:fillRect/>
          </a:stretch>
        </p:blipFill>
        <p:spPr bwMode="auto">
          <a:xfrm>
            <a:off x="6660232" y="2492896"/>
            <a:ext cx="2181225" cy="2095500"/>
          </a:xfrm>
          <a:prstGeom prst="rect">
            <a:avLst/>
          </a:prstGeom>
          <a:noFill/>
          <a:ln w="9525">
            <a:noFill/>
            <a:miter lim="800000"/>
            <a:headEnd/>
            <a:tailEnd/>
          </a:ln>
        </p:spPr>
      </p:pic>
      <p:pic>
        <p:nvPicPr>
          <p:cNvPr id="25604" name="Picture 4"/>
          <p:cNvPicPr>
            <a:picLocks noChangeAspect="1" noChangeArrowheads="1"/>
          </p:cNvPicPr>
          <p:nvPr/>
        </p:nvPicPr>
        <p:blipFill>
          <a:blip r:embed="rId6" cstate="print">
            <a:duotone>
              <a:prstClr val="black"/>
              <a:srgbClr val="D9C3A5">
                <a:tint val="50000"/>
                <a:satMod val="180000"/>
              </a:srgbClr>
            </a:duotone>
          </a:blip>
          <a:srcRect/>
          <a:stretch>
            <a:fillRect/>
          </a:stretch>
        </p:blipFill>
        <p:spPr bwMode="auto">
          <a:xfrm>
            <a:off x="5012034" y="4365104"/>
            <a:ext cx="1936230" cy="249289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601"/>
                                        </p:tgtEl>
                                        <p:attrNameLst>
                                          <p:attrName>style.visibility</p:attrName>
                                        </p:attrNameLst>
                                      </p:cBhvr>
                                      <p:to>
                                        <p:strVal val="visible"/>
                                      </p:to>
                                    </p:set>
                                    <p:animEffect transition="in" filter="dissolve">
                                      <p:cBhvr>
                                        <p:cTn id="7" dur="500"/>
                                        <p:tgtEl>
                                          <p:spTgt spid="2560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dissolve">
                                      <p:cBhvr>
                                        <p:cTn id="12" dur="500"/>
                                        <p:tgtEl>
                                          <p:spTgt spid="2560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5603"/>
                                        </p:tgtEl>
                                        <p:attrNameLst>
                                          <p:attrName>style.visibility</p:attrName>
                                        </p:attrNameLst>
                                      </p:cBhvr>
                                      <p:to>
                                        <p:strVal val="visible"/>
                                      </p:to>
                                    </p:set>
                                    <p:animEffect transition="in" filter="dissolve">
                                      <p:cBhvr>
                                        <p:cTn id="17"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27584" y="476672"/>
            <a:ext cx="7362914" cy="923330"/>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Libera di essere dono</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CasellaDiTesto 2"/>
          <p:cNvSpPr txBox="1"/>
          <p:nvPr/>
        </p:nvSpPr>
        <p:spPr>
          <a:xfrm>
            <a:off x="467544" y="1595021"/>
            <a:ext cx="4464496" cy="5262979"/>
          </a:xfrm>
          <a:prstGeom prst="rect">
            <a:avLst/>
          </a:prstGeom>
          <a:noFill/>
        </p:spPr>
        <p:txBody>
          <a:bodyPr wrap="square" rtlCol="0">
            <a:spAutoFit/>
          </a:bodyPr>
          <a:lstStyle/>
          <a:p>
            <a:r>
              <a:rPr lang="it-IT" sz="2400" dirty="0" smtClean="0">
                <a:latin typeface="Berylium" pitchFamily="2" charset="0"/>
              </a:rPr>
              <a:t>Qui io non sono inquadrata in un ruolo preciso e mi pare che sia la cosa migliore. Vado in giro e trovo il mio lavoro da sola.</a:t>
            </a:r>
          </a:p>
          <a:p>
            <a:r>
              <a:rPr lang="it-IT" sz="2400" dirty="0" smtClean="0">
                <a:latin typeface="Berylium" pitchFamily="2" charset="0"/>
              </a:rPr>
              <a:t>Stamattina ho parlato per cinque minuti con una donna che veniva da </a:t>
            </a:r>
            <a:r>
              <a:rPr lang="it-IT" sz="2400" dirty="0" err="1" smtClean="0">
                <a:latin typeface="Berylium" pitchFamily="2" charset="0"/>
              </a:rPr>
              <a:t>Vught</a:t>
            </a:r>
            <a:r>
              <a:rPr lang="it-IT" sz="2400" dirty="0" smtClean="0">
                <a:latin typeface="Berylium" pitchFamily="2" charset="0"/>
              </a:rPr>
              <a:t>, e che in tre minuti mi ha raccontato le sue ultime vicende. Quanto si può dire in un paio di minuti così. Siamo arrivati ad una porta che non mi era permesso oltrepassare e lei mi ha abbracciata dicendo: “Grazie per l’aiuto che mi ha dato”.</a:t>
            </a:r>
            <a:endParaRPr lang="it-IT" sz="2400" dirty="0">
              <a:latin typeface="Berylium" pitchFamily="2" charset="0"/>
            </a:endParaRPr>
          </a:p>
        </p:txBody>
      </p:sp>
      <p:sp>
        <p:nvSpPr>
          <p:cNvPr id="4" name="CasellaDiTesto 3"/>
          <p:cNvSpPr txBox="1"/>
          <p:nvPr/>
        </p:nvSpPr>
        <p:spPr>
          <a:xfrm>
            <a:off x="5148064" y="4653136"/>
            <a:ext cx="3779912" cy="1938992"/>
          </a:xfrm>
          <a:prstGeom prst="rect">
            <a:avLst/>
          </a:prstGeom>
          <a:noFill/>
        </p:spPr>
        <p:txBody>
          <a:bodyPr wrap="square" rtlCol="0">
            <a:spAutoFit/>
          </a:bodyPr>
          <a:lstStyle/>
          <a:p>
            <a:r>
              <a:rPr lang="it-IT" sz="2400" dirty="0" smtClean="0">
                <a:latin typeface="Berylium" pitchFamily="2" charset="0"/>
              </a:rPr>
              <a:t>Qui mi capitano molte cose buone …</a:t>
            </a:r>
          </a:p>
          <a:p>
            <a:r>
              <a:rPr lang="it-IT" sz="2400" dirty="0" smtClean="0">
                <a:latin typeface="Berylium" pitchFamily="2" charset="0"/>
              </a:rPr>
              <a:t>In questo campo si stringono amicizie che basterebbero per più di una vita.</a:t>
            </a:r>
            <a:endParaRPr lang="it-IT" sz="2400" dirty="0">
              <a:latin typeface="Berylium" pitchFamily="2" charset="0"/>
            </a:endParaRPr>
          </a:p>
        </p:txBody>
      </p:sp>
      <p:pic>
        <p:nvPicPr>
          <p:cNvPr id="1026" name="Picture 2"/>
          <p:cNvPicPr>
            <a:picLocks noChangeAspect="1" noChangeArrowheads="1"/>
          </p:cNvPicPr>
          <p:nvPr/>
        </p:nvPicPr>
        <p:blipFill>
          <a:blip r:embed="rId3" cstate="print"/>
          <a:srcRect/>
          <a:stretch>
            <a:fillRect/>
          </a:stretch>
        </p:blipFill>
        <p:spPr bwMode="auto">
          <a:xfrm>
            <a:off x="4965464" y="1628800"/>
            <a:ext cx="3667212"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448188" y="548680"/>
            <a:ext cx="5695812" cy="1938992"/>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000" b="1" cap="none" spc="0" dirty="0" smtClean="0">
                <a:ln/>
                <a:solidFill>
                  <a:schemeClr val="accent3"/>
                </a:solidFill>
                <a:effectLst/>
              </a:rPr>
              <a:t>Il lavoro: </a:t>
            </a:r>
          </a:p>
          <a:p>
            <a:pPr algn="ctr"/>
            <a:r>
              <a:rPr lang="it-IT" sz="4000" b="1" cap="none" spc="0" dirty="0" smtClean="0">
                <a:ln/>
                <a:solidFill>
                  <a:schemeClr val="accent3"/>
                </a:solidFill>
                <a:effectLst/>
              </a:rPr>
              <a:t>LIBERARE LA TUA LIBERTA’</a:t>
            </a:r>
            <a:endParaRPr lang="it-IT" sz="4000" b="1" cap="none" spc="0" dirty="0">
              <a:ln/>
              <a:solidFill>
                <a:schemeClr val="accent3"/>
              </a:solidFill>
              <a:effectLst/>
            </a:endParaRPr>
          </a:p>
        </p:txBody>
      </p:sp>
      <p:pic>
        <p:nvPicPr>
          <p:cNvPr id="21505" name="Picture 1"/>
          <p:cNvPicPr>
            <a:picLocks noChangeAspect="1" noChangeArrowheads="1"/>
          </p:cNvPicPr>
          <p:nvPr/>
        </p:nvPicPr>
        <p:blipFill>
          <a:blip r:embed="rId3" cstate="print"/>
          <a:srcRect/>
          <a:stretch>
            <a:fillRect/>
          </a:stretch>
        </p:blipFill>
        <p:spPr bwMode="auto">
          <a:xfrm>
            <a:off x="251520" y="332656"/>
            <a:ext cx="3617296" cy="2304256"/>
          </a:xfrm>
          <a:prstGeom prst="rect">
            <a:avLst/>
          </a:prstGeom>
          <a:noFill/>
          <a:ln w="9525">
            <a:noFill/>
            <a:miter lim="800000"/>
            <a:headEnd/>
            <a:tailEnd/>
          </a:ln>
        </p:spPr>
      </p:pic>
      <p:sp>
        <p:nvSpPr>
          <p:cNvPr id="4" name="CasellaDiTesto 3"/>
          <p:cNvSpPr txBox="1"/>
          <p:nvPr/>
        </p:nvSpPr>
        <p:spPr>
          <a:xfrm>
            <a:off x="611560" y="3068960"/>
            <a:ext cx="8064896" cy="369332"/>
          </a:xfrm>
          <a:prstGeom prst="rect">
            <a:avLst/>
          </a:prstGeom>
          <a:noFill/>
        </p:spPr>
        <p:txBody>
          <a:bodyPr wrap="square" rtlCol="0">
            <a:spAutoFit/>
          </a:bodyPr>
          <a:lstStyle/>
          <a:p>
            <a:endParaRPr lang="it-IT" dirty="0"/>
          </a:p>
        </p:txBody>
      </p:sp>
      <p:sp>
        <p:nvSpPr>
          <p:cNvPr id="5" name="CasellaDiTesto 4"/>
          <p:cNvSpPr txBox="1"/>
          <p:nvPr/>
        </p:nvSpPr>
        <p:spPr>
          <a:xfrm>
            <a:off x="827584" y="3212976"/>
            <a:ext cx="7704856" cy="3416320"/>
          </a:xfrm>
          <a:prstGeom prst="rect">
            <a:avLst/>
          </a:prstGeom>
          <a:noFill/>
        </p:spPr>
        <p:txBody>
          <a:bodyPr wrap="square" rtlCol="0">
            <a:spAutoFit/>
          </a:bodyPr>
          <a:lstStyle/>
          <a:p>
            <a:pPr lvl="0"/>
            <a:r>
              <a:rPr lang="it-IT" b="1" dirty="0" smtClean="0"/>
              <a:t>Imparare a rischiarti</a:t>
            </a:r>
            <a:r>
              <a:rPr lang="it-IT" dirty="0" smtClean="0"/>
              <a:t>, impegnando te stesso in ciò che scegli</a:t>
            </a:r>
          </a:p>
          <a:p>
            <a:r>
              <a:rPr lang="it-IT" dirty="0" smtClean="0"/>
              <a:t> </a:t>
            </a:r>
          </a:p>
          <a:p>
            <a:pPr lvl="0"/>
            <a:r>
              <a:rPr lang="it-IT" b="1" dirty="0" smtClean="0"/>
              <a:t>Imparare a preferire</a:t>
            </a:r>
            <a:r>
              <a:rPr lang="it-IT" dirty="0" smtClean="0"/>
              <a:t> e perciò a pagare il prezzo della </a:t>
            </a:r>
            <a:r>
              <a:rPr lang="it-IT" b="1" dirty="0" smtClean="0"/>
              <a:t>rinuncia</a:t>
            </a:r>
            <a:r>
              <a:rPr lang="it-IT" dirty="0" smtClean="0"/>
              <a:t>, accogliendo l’inevitabile limite</a:t>
            </a:r>
          </a:p>
          <a:p>
            <a:r>
              <a:rPr lang="it-IT" dirty="0" smtClean="0"/>
              <a:t> </a:t>
            </a:r>
          </a:p>
          <a:p>
            <a:pPr lvl="0"/>
            <a:r>
              <a:rPr lang="it-IT" b="1" dirty="0" smtClean="0"/>
              <a:t>Imparare a legarti</a:t>
            </a:r>
            <a:r>
              <a:rPr lang="it-IT" dirty="0" smtClean="0"/>
              <a:t>, a farti carico della responsabilità (a rendere </a:t>
            </a:r>
            <a:r>
              <a:rPr lang="it-IT" dirty="0" err="1" smtClean="0"/>
              <a:t>conto…</a:t>
            </a:r>
            <a:r>
              <a:rPr lang="it-IT" dirty="0" smtClean="0"/>
              <a:t>)</a:t>
            </a:r>
          </a:p>
          <a:p>
            <a:r>
              <a:rPr lang="it-IT" dirty="0" smtClean="0"/>
              <a:t> </a:t>
            </a:r>
          </a:p>
          <a:p>
            <a:pPr lvl="0"/>
            <a:r>
              <a:rPr lang="it-IT" b="1" dirty="0" smtClean="0"/>
              <a:t>Imparare a tener conto</a:t>
            </a:r>
            <a:r>
              <a:rPr lang="it-IT" dirty="0" smtClean="0"/>
              <a:t> dei dati di </a:t>
            </a:r>
            <a:r>
              <a:rPr lang="it-IT" b="1" dirty="0" smtClean="0"/>
              <a:t>realtà</a:t>
            </a:r>
            <a:endParaRPr lang="it-IT" dirty="0" smtClean="0"/>
          </a:p>
          <a:p>
            <a:r>
              <a:rPr lang="it-IT" dirty="0" smtClean="0"/>
              <a:t> </a:t>
            </a:r>
          </a:p>
          <a:p>
            <a:pPr lvl="0"/>
            <a:r>
              <a:rPr lang="it-IT" b="1" dirty="0" smtClean="0"/>
              <a:t>Imparare a ‘giudicare’</a:t>
            </a:r>
            <a:r>
              <a:rPr lang="it-IT" dirty="0" smtClean="0"/>
              <a:t>, paragonando ciò che vivi con le esigenze elementari </a:t>
            </a:r>
            <a:endParaRPr lang="it-IT" dirty="0"/>
          </a:p>
        </p:txBody>
      </p:sp>
      <p:sp>
        <p:nvSpPr>
          <p:cNvPr id="6" name="CasellaDiTesto 5"/>
          <p:cNvSpPr txBox="1"/>
          <p:nvPr/>
        </p:nvSpPr>
        <p:spPr>
          <a:xfrm rot="20916977">
            <a:off x="611560" y="3697288"/>
            <a:ext cx="8064896" cy="1938992"/>
          </a:xfrm>
          <a:prstGeom prst="rect">
            <a:avLst/>
          </a:prstGeom>
          <a:solidFill>
            <a:srgbClr val="FFC000"/>
          </a:solidFill>
        </p:spPr>
        <p:txBody>
          <a:bodyPr wrap="square" rtlCol="0">
            <a:spAutoFit/>
          </a:bodyPr>
          <a:lstStyle/>
          <a:p>
            <a:pPr algn="ctr"/>
            <a:r>
              <a:rPr lang="it-IT" sz="4000" dirty="0" smtClean="0">
                <a:solidFill>
                  <a:schemeClr val="bg2"/>
                </a:solidFill>
                <a:effectLst>
                  <a:outerShdw blurRad="38100" dist="38100" dir="2700000" algn="tl">
                    <a:srgbClr val="000000">
                      <a:alpha val="43137"/>
                    </a:srgbClr>
                  </a:outerShdw>
                </a:effectLst>
              </a:rPr>
              <a:t>Che possiate fare esercizio </a:t>
            </a:r>
          </a:p>
          <a:p>
            <a:pPr algn="ctr"/>
            <a:r>
              <a:rPr lang="it-IT" sz="4000" dirty="0" smtClean="0">
                <a:solidFill>
                  <a:schemeClr val="bg2"/>
                </a:solidFill>
                <a:effectLst>
                  <a:outerShdw blurRad="38100" dist="38100" dir="2700000" algn="tl">
                    <a:srgbClr val="000000">
                      <a:alpha val="43137"/>
                    </a:srgbClr>
                  </a:outerShdw>
                </a:effectLst>
              </a:rPr>
              <a:t>dei passi che liberano </a:t>
            </a:r>
          </a:p>
          <a:p>
            <a:pPr algn="ctr"/>
            <a:r>
              <a:rPr lang="it-IT" sz="4000" dirty="0" smtClean="0">
                <a:solidFill>
                  <a:schemeClr val="bg2"/>
                </a:solidFill>
                <a:effectLst>
                  <a:outerShdw blurRad="38100" dist="38100" dir="2700000" algn="tl">
                    <a:srgbClr val="000000">
                      <a:alpha val="43137"/>
                    </a:srgbClr>
                  </a:outerShdw>
                </a:effectLst>
              </a:rPr>
              <a:t>la vostra libertà</a:t>
            </a:r>
            <a:endParaRPr lang="it-IT" sz="4000" dirty="0">
              <a:solidFill>
                <a:schemeClr val="bg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libertà (Marco Masini)</a:t>
            </a:r>
            <a:endParaRPr lang="it-IT" dirty="0"/>
          </a:p>
        </p:txBody>
      </p:sp>
      <p:sp>
        <p:nvSpPr>
          <p:cNvPr id="3" name="Segnaposto contenuto 2"/>
          <p:cNvSpPr>
            <a:spLocks noGrp="1"/>
          </p:cNvSpPr>
          <p:nvPr>
            <p:ph idx="1"/>
          </p:nvPr>
        </p:nvSpPr>
        <p:spPr>
          <a:xfrm>
            <a:off x="395536" y="1628800"/>
            <a:ext cx="2808312" cy="6264696"/>
          </a:xfrm>
        </p:spPr>
        <p:txBody>
          <a:bodyPr>
            <a:noAutofit/>
          </a:bodyPr>
          <a:lstStyle/>
          <a:p>
            <a:pPr>
              <a:buNone/>
            </a:pPr>
            <a:r>
              <a:rPr lang="it-IT" sz="1050" dirty="0" smtClean="0"/>
              <a:t>Tutta la mia roba</a:t>
            </a:r>
            <a:br>
              <a:rPr lang="it-IT" sz="1050" dirty="0" smtClean="0"/>
            </a:br>
            <a:r>
              <a:rPr lang="it-IT" sz="1050" dirty="0" smtClean="0"/>
              <a:t>su una sedia</a:t>
            </a:r>
            <a:br>
              <a:rPr lang="it-IT" sz="1050" dirty="0" smtClean="0"/>
            </a:br>
            <a:r>
              <a:rPr lang="it-IT" sz="1050" dirty="0" smtClean="0"/>
              <a:t>come si e' allargato</a:t>
            </a:r>
            <a:br>
              <a:rPr lang="it-IT" sz="1050" dirty="0" smtClean="0"/>
            </a:br>
            <a:r>
              <a:rPr lang="it-IT" sz="1050" dirty="0" smtClean="0"/>
              <a:t>questo letto</a:t>
            </a:r>
            <a:br>
              <a:rPr lang="it-IT" sz="1050" dirty="0" smtClean="0"/>
            </a:br>
            <a:r>
              <a:rPr lang="it-IT" sz="1050" dirty="0" smtClean="0"/>
              <a:t>la tua foto</a:t>
            </a:r>
            <a:br>
              <a:rPr lang="it-IT" sz="1050" dirty="0" smtClean="0"/>
            </a:br>
            <a:r>
              <a:rPr lang="it-IT" sz="1050" dirty="0" smtClean="0"/>
              <a:t>che mi odia</a:t>
            </a:r>
            <a:br>
              <a:rPr lang="it-IT" sz="1050" dirty="0" smtClean="0"/>
            </a:br>
            <a:r>
              <a:rPr lang="it-IT" sz="1050" dirty="0" smtClean="0"/>
              <a:t>vivo in un</a:t>
            </a:r>
            <a:br>
              <a:rPr lang="it-IT" sz="1050" dirty="0" smtClean="0"/>
            </a:br>
            <a:r>
              <a:rPr lang="it-IT" sz="1050" dirty="0" smtClean="0"/>
              <a:t>disordine perfetto.</a:t>
            </a:r>
            <a:br>
              <a:rPr lang="it-IT" sz="1050" dirty="0" smtClean="0"/>
            </a:br>
            <a:r>
              <a:rPr lang="it-IT" sz="1050" dirty="0" smtClean="0"/>
              <a:t>Barba di uno</a:t>
            </a:r>
            <a:br>
              <a:rPr lang="it-IT" sz="1050" dirty="0" smtClean="0"/>
            </a:br>
            <a:r>
              <a:rPr lang="it-IT" sz="1050" dirty="0" smtClean="0"/>
              <a:t>zingaro felice</a:t>
            </a:r>
            <a:br>
              <a:rPr lang="it-IT" sz="1050" dirty="0" smtClean="0"/>
            </a:br>
            <a:r>
              <a:rPr lang="it-IT" sz="1050" dirty="0" smtClean="0"/>
              <a:t>sopra alla montagna</a:t>
            </a:r>
            <a:br>
              <a:rPr lang="it-IT" sz="1050" dirty="0" smtClean="0"/>
            </a:br>
            <a:r>
              <a:rPr lang="it-IT" sz="1050" dirty="0" smtClean="0"/>
              <a:t>del bucato</a:t>
            </a:r>
            <a:br>
              <a:rPr lang="it-IT" sz="1050" dirty="0" smtClean="0"/>
            </a:br>
            <a:r>
              <a:rPr lang="it-IT" sz="1050" dirty="0" smtClean="0"/>
              <a:t>non ho </a:t>
            </a:r>
            <a:r>
              <a:rPr lang="it-IT" sz="1050" dirty="0" err="1" smtClean="0"/>
              <a:t>piu'</a:t>
            </a:r>
            <a:r>
              <a:rPr lang="it-IT" sz="1050" dirty="0" smtClean="0"/>
              <a:t> camicie</a:t>
            </a:r>
            <a:br>
              <a:rPr lang="it-IT" sz="1050" dirty="0" smtClean="0"/>
            </a:br>
            <a:r>
              <a:rPr lang="it-IT" sz="1050" dirty="0" smtClean="0"/>
              <a:t>sono un po' ingrassato</a:t>
            </a:r>
            <a:br>
              <a:rPr lang="it-IT" sz="1050" dirty="0" smtClean="0"/>
            </a:br>
            <a:r>
              <a:rPr lang="it-IT" sz="1050" dirty="0" smtClean="0"/>
              <a:t>un disastro</a:t>
            </a:r>
            <a:br>
              <a:rPr lang="it-IT" sz="1050" dirty="0" smtClean="0"/>
            </a:br>
            <a:r>
              <a:rPr lang="it-IT" sz="1050" dirty="0" smtClean="0"/>
              <a:t>nello specchio ma.</a:t>
            </a:r>
            <a:br>
              <a:rPr lang="it-IT" sz="1050" dirty="0" smtClean="0"/>
            </a:br>
            <a:r>
              <a:rPr lang="it-IT" sz="1050" dirty="0" smtClean="0"/>
              <a:t>W la </a:t>
            </a:r>
            <a:r>
              <a:rPr lang="it-IT" sz="1050" dirty="0" err="1" smtClean="0"/>
              <a:t>liberta'</a:t>
            </a:r>
            <a:r>
              <a:rPr lang="it-IT" sz="1050" dirty="0" smtClean="0"/>
              <a:t/>
            </a:r>
            <a:br>
              <a:rPr lang="it-IT" sz="1050" dirty="0" smtClean="0"/>
            </a:br>
            <a:r>
              <a:rPr lang="it-IT" sz="1050" dirty="0" smtClean="0"/>
              <a:t>di pigliare la vita</a:t>
            </a:r>
            <a:br>
              <a:rPr lang="it-IT" sz="1050" dirty="0" smtClean="0"/>
            </a:br>
            <a:r>
              <a:rPr lang="it-IT" sz="1050" dirty="0" smtClean="0"/>
              <a:t>cosi come viene</a:t>
            </a:r>
            <a:br>
              <a:rPr lang="it-IT" sz="1050" dirty="0" smtClean="0"/>
            </a:br>
            <a:r>
              <a:rPr lang="it-IT" sz="1050" dirty="0" smtClean="0"/>
              <a:t>e anche dove va</a:t>
            </a:r>
            <a:br>
              <a:rPr lang="it-IT" sz="1050" dirty="0" smtClean="0"/>
            </a:br>
            <a:r>
              <a:rPr lang="it-IT" sz="1050" dirty="0" err="1" smtClean="0"/>
              <a:t>perche'</a:t>
            </a:r>
            <a:r>
              <a:rPr lang="it-IT" sz="1050" dirty="0" smtClean="0"/>
              <a:t> un uomo</a:t>
            </a:r>
            <a:br>
              <a:rPr lang="it-IT" sz="1050" dirty="0" smtClean="0"/>
            </a:br>
            <a:r>
              <a:rPr lang="it-IT" sz="1050" dirty="0" smtClean="0"/>
              <a:t>da solo si vuole</a:t>
            </a:r>
            <a:br>
              <a:rPr lang="it-IT" sz="1050" dirty="0" smtClean="0"/>
            </a:br>
            <a:r>
              <a:rPr lang="it-IT" sz="1050" dirty="0" err="1" smtClean="0"/>
              <a:t>piu'</a:t>
            </a:r>
            <a:r>
              <a:rPr lang="it-IT" sz="1050" dirty="0" smtClean="0"/>
              <a:t> bene.</a:t>
            </a:r>
            <a:br>
              <a:rPr lang="it-IT" sz="1050" dirty="0" smtClean="0"/>
            </a:br>
            <a:r>
              <a:rPr lang="it-IT" sz="1050" dirty="0" smtClean="0"/>
              <a:t>W la </a:t>
            </a:r>
            <a:r>
              <a:rPr lang="it-IT" sz="1050" dirty="0" err="1" smtClean="0"/>
              <a:t>liberta'</a:t>
            </a:r>
            <a:r>
              <a:rPr lang="it-IT" sz="1050" dirty="0" smtClean="0"/>
              <a:t/>
            </a:r>
            <a:br>
              <a:rPr lang="it-IT" sz="1050" dirty="0" smtClean="0"/>
            </a:br>
            <a:r>
              <a:rPr lang="it-IT" sz="1050" dirty="0" smtClean="0"/>
              <a:t>tanto dietro</a:t>
            </a:r>
            <a:br>
              <a:rPr lang="it-IT" sz="1050" dirty="0" smtClean="0"/>
            </a:br>
            <a:r>
              <a:rPr lang="it-IT" sz="1050" dirty="0" smtClean="0"/>
              <a:t>a una donna</a:t>
            </a:r>
            <a:br>
              <a:rPr lang="it-IT" sz="1050" dirty="0" smtClean="0"/>
            </a:br>
            <a:r>
              <a:rPr lang="it-IT" sz="1050" dirty="0" smtClean="0"/>
              <a:t>c'e' sempre una mamma.</a:t>
            </a:r>
            <a:br>
              <a:rPr lang="it-IT" sz="1050" dirty="0" smtClean="0"/>
            </a:br>
            <a:r>
              <a:rPr lang="it-IT" sz="1050" dirty="0" smtClean="0"/>
              <a:t>E' tutto visto </a:t>
            </a:r>
            <a:r>
              <a:rPr lang="it-IT" sz="1050" dirty="0" err="1" smtClean="0"/>
              <a:t>gia'</a:t>
            </a:r>
            <a:r>
              <a:rPr lang="it-IT" sz="1050" dirty="0" smtClean="0"/>
              <a:t/>
            </a:r>
            <a:br>
              <a:rPr lang="it-IT" sz="1050" dirty="0" smtClean="0"/>
            </a:br>
            <a:r>
              <a:rPr lang="it-IT" sz="1050" dirty="0" smtClean="0"/>
              <a:t>e ho imparato</a:t>
            </a:r>
            <a:br>
              <a:rPr lang="it-IT" sz="1050" dirty="0" smtClean="0"/>
            </a:br>
            <a:r>
              <a:rPr lang="it-IT" sz="1050" dirty="0" smtClean="0"/>
              <a:t>ad usare quest'arma:</a:t>
            </a:r>
            <a:br>
              <a:rPr lang="it-IT" sz="1050" dirty="0" smtClean="0"/>
            </a:br>
            <a:r>
              <a:rPr lang="it-IT" sz="1050" dirty="0" smtClean="0"/>
              <a:t>la </a:t>
            </a:r>
            <a:r>
              <a:rPr lang="it-IT" sz="1050" dirty="0" err="1" smtClean="0"/>
              <a:t>liberta'</a:t>
            </a:r>
            <a:r>
              <a:rPr lang="it-IT" sz="1050" dirty="0" smtClean="0"/>
              <a:t>.</a:t>
            </a:r>
            <a:br>
              <a:rPr lang="it-IT" sz="1050" dirty="0" smtClean="0"/>
            </a:br>
            <a:r>
              <a:rPr lang="it-IT" sz="1050" dirty="0" smtClean="0"/>
              <a:t/>
            </a:r>
            <a:br>
              <a:rPr lang="it-IT" sz="1050" dirty="0" smtClean="0"/>
            </a:br>
            <a:r>
              <a:rPr lang="it-IT" sz="1050" dirty="0" smtClean="0"/>
              <a:t> </a:t>
            </a:r>
            <a:br>
              <a:rPr lang="it-IT" sz="1050" dirty="0" smtClean="0"/>
            </a:br>
            <a:r>
              <a:rPr lang="it-IT" sz="1050" dirty="0" smtClean="0"/>
              <a:t/>
            </a:r>
            <a:br>
              <a:rPr lang="it-IT" sz="1050" dirty="0" smtClean="0"/>
            </a:br>
            <a:endParaRPr lang="it-IT" sz="1050" dirty="0" smtClean="0"/>
          </a:p>
          <a:p>
            <a:pPr>
              <a:buNone/>
            </a:pPr>
            <a:endParaRPr lang="it-IT" sz="1050" dirty="0"/>
          </a:p>
        </p:txBody>
      </p:sp>
      <p:sp>
        <p:nvSpPr>
          <p:cNvPr id="4" name="CasellaDiTesto 3"/>
          <p:cNvSpPr txBox="1"/>
          <p:nvPr/>
        </p:nvSpPr>
        <p:spPr>
          <a:xfrm>
            <a:off x="3347864" y="1628800"/>
            <a:ext cx="2448272" cy="4616648"/>
          </a:xfrm>
          <a:prstGeom prst="rect">
            <a:avLst/>
          </a:prstGeom>
          <a:noFill/>
        </p:spPr>
        <p:txBody>
          <a:bodyPr wrap="square" rtlCol="0">
            <a:spAutoFit/>
          </a:bodyPr>
          <a:lstStyle/>
          <a:p>
            <a:r>
              <a:rPr lang="it-IT" sz="1050" dirty="0" smtClean="0"/>
              <a:t>E' finito adesso</a:t>
            </a:r>
            <a:br>
              <a:rPr lang="it-IT" sz="1050" dirty="0" smtClean="0"/>
            </a:br>
            <a:r>
              <a:rPr lang="it-IT" sz="1050" dirty="0" smtClean="0"/>
              <a:t>un temporale</a:t>
            </a:r>
            <a:br>
              <a:rPr lang="it-IT" sz="1050" dirty="0" smtClean="0"/>
            </a:br>
            <a:r>
              <a:rPr lang="it-IT" sz="1050" dirty="0" smtClean="0"/>
              <a:t>la finestra e'</a:t>
            </a:r>
            <a:br>
              <a:rPr lang="it-IT" sz="1050" dirty="0" smtClean="0"/>
            </a:br>
            <a:r>
              <a:rPr lang="it-IT" sz="1050" dirty="0" smtClean="0"/>
              <a:t>piena di giardini</a:t>
            </a:r>
            <a:br>
              <a:rPr lang="it-IT" sz="1050" dirty="0" smtClean="0"/>
            </a:br>
            <a:r>
              <a:rPr lang="it-IT" sz="1050" dirty="0" smtClean="0"/>
              <a:t>viene voglia di pescare</a:t>
            </a:r>
            <a:br>
              <a:rPr lang="it-IT" sz="1050" dirty="0" smtClean="0"/>
            </a:br>
            <a:r>
              <a:rPr lang="it-IT" sz="1050" dirty="0" smtClean="0"/>
              <a:t>di guardare</a:t>
            </a:r>
            <a:br>
              <a:rPr lang="it-IT" sz="1050" dirty="0" smtClean="0"/>
            </a:br>
            <a:r>
              <a:rPr lang="it-IT" sz="1050" dirty="0" smtClean="0"/>
              <a:t>un film da bambini.</a:t>
            </a:r>
          </a:p>
          <a:p>
            <a:r>
              <a:rPr lang="it-IT" sz="1050" dirty="0" smtClean="0"/>
              <a:t>Vedi caro</a:t>
            </a:r>
            <a:br>
              <a:rPr lang="it-IT" sz="1050" dirty="0" smtClean="0"/>
            </a:br>
            <a:r>
              <a:rPr lang="it-IT" sz="1050" dirty="0" smtClean="0"/>
              <a:t>amore dittatore</a:t>
            </a:r>
            <a:br>
              <a:rPr lang="it-IT" sz="1050" dirty="0" smtClean="0"/>
            </a:br>
            <a:r>
              <a:rPr lang="it-IT" sz="1050" dirty="0" smtClean="0"/>
              <a:t>si continua</a:t>
            </a:r>
            <a:br>
              <a:rPr lang="it-IT" sz="1050" dirty="0" smtClean="0"/>
            </a:br>
            <a:r>
              <a:rPr lang="it-IT" sz="1050" dirty="0" smtClean="0"/>
              <a:t>a vivere lo stesso.</a:t>
            </a:r>
            <a:br>
              <a:rPr lang="it-IT" sz="1050" dirty="0" smtClean="0"/>
            </a:br>
            <a:r>
              <a:rPr lang="it-IT" sz="1050" dirty="0" smtClean="0"/>
              <a:t>E mi batte il cuore</a:t>
            </a:r>
            <a:br>
              <a:rPr lang="it-IT" sz="1050" dirty="0" smtClean="0"/>
            </a:br>
            <a:r>
              <a:rPr lang="it-IT" sz="1050" dirty="0" smtClean="0"/>
              <a:t>senza il tuo permesso</a:t>
            </a:r>
            <a:br>
              <a:rPr lang="it-IT" sz="1050" dirty="0" smtClean="0"/>
            </a:br>
            <a:r>
              <a:rPr lang="it-IT" sz="1050" dirty="0" smtClean="0"/>
              <a:t>oggi e </a:t>
            </a:r>
          </a:p>
          <a:p>
            <a:r>
              <a:rPr lang="it-IT" sz="1050" dirty="0" smtClean="0"/>
              <a:t>poi domani si </a:t>
            </a:r>
            <a:r>
              <a:rPr lang="it-IT" sz="1050" dirty="0" err="1" smtClean="0"/>
              <a:t>vedra'</a:t>
            </a:r>
            <a:r>
              <a:rPr lang="it-IT" sz="1050" dirty="0" smtClean="0"/>
              <a:t>.</a:t>
            </a:r>
            <a:br>
              <a:rPr lang="it-IT" sz="1050" dirty="0" smtClean="0"/>
            </a:br>
            <a:r>
              <a:rPr lang="it-IT" sz="1050" dirty="0" smtClean="0"/>
              <a:t>-</a:t>
            </a:r>
            <a:br>
              <a:rPr lang="it-IT" sz="1050" dirty="0" smtClean="0"/>
            </a:br>
            <a:r>
              <a:rPr lang="it-IT" sz="1050" dirty="0" smtClean="0"/>
              <a:t>W la </a:t>
            </a:r>
            <a:r>
              <a:rPr lang="it-IT" sz="1050" dirty="0" err="1" smtClean="0"/>
              <a:t>liberta'</a:t>
            </a:r>
            <a:r>
              <a:rPr lang="it-IT" sz="1050" dirty="0" smtClean="0"/>
              <a:t>,</a:t>
            </a:r>
            <a:br>
              <a:rPr lang="it-IT" sz="1050" dirty="0" smtClean="0"/>
            </a:br>
            <a:r>
              <a:rPr lang="it-IT" sz="1050" dirty="0" smtClean="0"/>
              <a:t>vorrei essere</a:t>
            </a:r>
            <a:br>
              <a:rPr lang="it-IT" sz="1050" dirty="0" smtClean="0"/>
            </a:br>
            <a:r>
              <a:rPr lang="it-IT" sz="1050" dirty="0" err="1" smtClean="0"/>
              <a:t>piu'</a:t>
            </a:r>
            <a:r>
              <a:rPr lang="it-IT" sz="1050" dirty="0" smtClean="0"/>
              <a:t> egoista di un gatto</a:t>
            </a:r>
            <a:br>
              <a:rPr lang="it-IT" sz="1050" dirty="0" smtClean="0"/>
            </a:br>
            <a:r>
              <a:rPr lang="it-IT" sz="1050" dirty="0" smtClean="0"/>
              <a:t>e avere l'</a:t>
            </a:r>
            <a:r>
              <a:rPr lang="it-IT" sz="1050" dirty="0" err="1" smtClean="0"/>
              <a:t>umilta</a:t>
            </a:r>
            <a:r>
              <a:rPr lang="it-IT" sz="1050" dirty="0" smtClean="0"/>
              <a:t>',</a:t>
            </a:r>
            <a:br>
              <a:rPr lang="it-IT" sz="1050" dirty="0" smtClean="0"/>
            </a:br>
            <a:r>
              <a:rPr lang="it-IT" sz="1050" dirty="0" smtClean="0"/>
              <a:t>di accettarmi cosi</a:t>
            </a:r>
            <a:br>
              <a:rPr lang="it-IT" sz="1050" dirty="0" smtClean="0"/>
            </a:br>
            <a:r>
              <a:rPr lang="it-IT" sz="1050" dirty="0" smtClean="0"/>
              <a:t>che nessuno e' perfetto.</a:t>
            </a:r>
            <a:br>
              <a:rPr lang="it-IT" sz="1050" dirty="0" smtClean="0"/>
            </a:br>
            <a:r>
              <a:rPr lang="it-IT" sz="1050" dirty="0" smtClean="0"/>
              <a:t>W la </a:t>
            </a:r>
            <a:r>
              <a:rPr lang="it-IT" sz="1050" dirty="0" err="1" smtClean="0"/>
              <a:t>liberta'</a:t>
            </a:r>
            <a:r>
              <a:rPr lang="it-IT" sz="1050" dirty="0" smtClean="0"/>
              <a:t/>
            </a:r>
            <a:br>
              <a:rPr lang="it-IT" sz="1050" dirty="0" smtClean="0"/>
            </a:br>
            <a:r>
              <a:rPr lang="it-IT" sz="1050" dirty="0" smtClean="0"/>
              <a:t>ogni giorno che passa</a:t>
            </a:r>
            <a:br>
              <a:rPr lang="it-IT" sz="1050" dirty="0" smtClean="0"/>
            </a:br>
            <a:r>
              <a:rPr lang="it-IT" sz="1050" dirty="0" smtClean="0"/>
              <a:t>diventa </a:t>
            </a:r>
            <a:r>
              <a:rPr lang="it-IT" sz="1050" dirty="0" err="1" smtClean="0"/>
              <a:t>piu'</a:t>
            </a:r>
            <a:r>
              <a:rPr lang="it-IT" sz="1050" dirty="0" smtClean="0"/>
              <a:t> dura</a:t>
            </a:r>
            <a:br>
              <a:rPr lang="it-IT" sz="1050" dirty="0" smtClean="0"/>
            </a:br>
            <a:r>
              <a:rPr lang="it-IT" sz="1050" dirty="0" smtClean="0"/>
              <a:t>e quello che non si sa</a:t>
            </a:r>
            <a:br>
              <a:rPr lang="it-IT" sz="1050" dirty="0" smtClean="0"/>
            </a:br>
            <a:r>
              <a:rPr lang="it-IT" sz="1050" dirty="0" smtClean="0"/>
              <a:t>ci fa sempre paura</a:t>
            </a:r>
            <a:br>
              <a:rPr lang="it-IT" sz="1050" dirty="0" smtClean="0"/>
            </a:br>
            <a:r>
              <a:rPr lang="it-IT" sz="1050" dirty="0" smtClean="0"/>
              <a:t>ma questa e' la </a:t>
            </a:r>
            <a:r>
              <a:rPr lang="it-IT" sz="1050" dirty="0" err="1" smtClean="0"/>
              <a:t>liberta'</a:t>
            </a:r>
            <a:r>
              <a:rPr lang="it-IT" sz="1050" dirty="0" smtClean="0"/>
              <a:t>.</a:t>
            </a:r>
            <a:endParaRPr lang="it-IT" sz="1050" dirty="0"/>
          </a:p>
        </p:txBody>
      </p:sp>
      <p:sp>
        <p:nvSpPr>
          <p:cNvPr id="6" name="CasellaDiTesto 5"/>
          <p:cNvSpPr txBox="1"/>
          <p:nvPr/>
        </p:nvSpPr>
        <p:spPr>
          <a:xfrm>
            <a:off x="5868144" y="1628800"/>
            <a:ext cx="2376264" cy="4616648"/>
          </a:xfrm>
          <a:prstGeom prst="rect">
            <a:avLst/>
          </a:prstGeom>
          <a:noFill/>
        </p:spPr>
        <p:txBody>
          <a:bodyPr wrap="square" rtlCol="0">
            <a:spAutoFit/>
          </a:bodyPr>
          <a:lstStyle/>
          <a:p>
            <a:r>
              <a:rPr lang="it-IT" sz="1050" dirty="0" smtClean="0"/>
              <a:t>Ed e' </a:t>
            </a:r>
            <a:r>
              <a:rPr lang="it-IT" sz="1050" dirty="0" err="1" smtClean="0"/>
              <a:t>gia'</a:t>
            </a:r>
            <a:r>
              <a:rPr lang="it-IT" sz="1050" dirty="0" smtClean="0"/>
              <a:t> domenica</a:t>
            </a:r>
            <a:br>
              <a:rPr lang="it-IT" sz="1050" dirty="0" smtClean="0"/>
            </a:br>
            <a:r>
              <a:rPr lang="it-IT" sz="1050" dirty="0" smtClean="0"/>
              <a:t>anche senza te</a:t>
            </a:r>
            <a:br>
              <a:rPr lang="it-IT" sz="1050" dirty="0" smtClean="0"/>
            </a:br>
            <a:r>
              <a:rPr lang="it-IT" sz="1050" dirty="0" smtClean="0"/>
              <a:t>che sei troppo libera</a:t>
            </a:r>
            <a:br>
              <a:rPr lang="it-IT" sz="1050" dirty="0" smtClean="0"/>
            </a:br>
            <a:r>
              <a:rPr lang="it-IT" sz="1050" dirty="0" smtClean="0"/>
              <a:t>per pensare a me</a:t>
            </a:r>
            <a:br>
              <a:rPr lang="it-IT" sz="1050" dirty="0" smtClean="0"/>
            </a:br>
            <a:r>
              <a:rPr lang="it-IT" sz="1050" dirty="0" smtClean="0"/>
              <a:t>questo amore e'l'ultimo</a:t>
            </a:r>
            <a:br>
              <a:rPr lang="it-IT" sz="1050" dirty="0" smtClean="0"/>
            </a:br>
            <a:r>
              <a:rPr lang="it-IT" sz="1050" dirty="0" smtClean="0"/>
              <a:t>e lo sapevo </a:t>
            </a:r>
            <a:r>
              <a:rPr lang="it-IT" sz="1050" dirty="0" err="1" smtClean="0"/>
              <a:t>gia'</a:t>
            </a:r>
            <a:r>
              <a:rPr lang="it-IT" sz="1050" dirty="0" smtClean="0"/>
              <a:t/>
            </a:r>
            <a:br>
              <a:rPr lang="it-IT" sz="1050" dirty="0" smtClean="0"/>
            </a:br>
            <a:r>
              <a:rPr lang="it-IT" sz="1050" dirty="0" smtClean="0"/>
              <a:t>e ora quanto mi manchi</a:t>
            </a:r>
            <a:br>
              <a:rPr lang="it-IT" sz="1050" dirty="0" smtClean="0"/>
            </a:br>
            <a:r>
              <a:rPr lang="it-IT" sz="1050" dirty="0" smtClean="0"/>
              <a:t>accidenti alla </a:t>
            </a:r>
            <a:r>
              <a:rPr lang="it-IT" sz="1050" dirty="0" err="1" smtClean="0"/>
              <a:t>liberta'</a:t>
            </a:r>
            <a:r>
              <a:rPr lang="it-IT" sz="1050" dirty="0" smtClean="0"/>
              <a:t>.</a:t>
            </a:r>
            <a:br>
              <a:rPr lang="it-IT" sz="1050" dirty="0" smtClean="0"/>
            </a:br>
            <a:r>
              <a:rPr lang="it-IT" sz="1050" dirty="0" smtClean="0"/>
              <a:t>-</a:t>
            </a:r>
            <a:br>
              <a:rPr lang="it-IT" sz="1050" dirty="0" smtClean="0"/>
            </a:br>
            <a:r>
              <a:rPr lang="it-IT" sz="1050" dirty="0" smtClean="0"/>
              <a:t>E adesso siamo qua</a:t>
            </a:r>
            <a:br>
              <a:rPr lang="it-IT" sz="1050" dirty="0" smtClean="0"/>
            </a:br>
            <a:r>
              <a:rPr lang="it-IT" sz="1050" dirty="0" smtClean="0"/>
              <a:t>e' finita l'estate</a:t>
            </a:r>
            <a:br>
              <a:rPr lang="it-IT" sz="1050" dirty="0" smtClean="0"/>
            </a:br>
            <a:r>
              <a:rPr lang="it-IT" sz="1050" dirty="0" smtClean="0"/>
              <a:t>dei nostri peccati</a:t>
            </a:r>
            <a:br>
              <a:rPr lang="it-IT" sz="1050" dirty="0" smtClean="0"/>
            </a:br>
            <a:r>
              <a:rPr lang="it-IT" sz="1050" dirty="0" smtClean="0"/>
              <a:t>seduti in questo bar</a:t>
            </a:r>
            <a:br>
              <a:rPr lang="it-IT" sz="1050" dirty="0" smtClean="0"/>
            </a:br>
            <a:r>
              <a:rPr lang="it-IT" sz="1050" dirty="0" smtClean="0"/>
              <a:t>a invidiare le coccole</a:t>
            </a:r>
            <a:br>
              <a:rPr lang="it-IT" sz="1050" dirty="0" smtClean="0"/>
            </a:br>
            <a:r>
              <a:rPr lang="it-IT" sz="1050" dirty="0" smtClean="0"/>
              <a:t>dei fidanzati</a:t>
            </a:r>
            <a:br>
              <a:rPr lang="it-IT" sz="1050" dirty="0" smtClean="0"/>
            </a:br>
            <a:r>
              <a:rPr lang="it-IT" sz="1050" dirty="0" smtClean="0"/>
              <a:t>cosa </a:t>
            </a:r>
            <a:r>
              <a:rPr lang="it-IT" sz="1050" dirty="0" err="1" smtClean="0"/>
              <a:t>succedera'</a:t>
            </a:r>
            <a:r>
              <a:rPr lang="it-IT" sz="1050" dirty="0" smtClean="0"/>
              <a:t>?</a:t>
            </a:r>
            <a:br>
              <a:rPr lang="it-IT" sz="1050" dirty="0" smtClean="0"/>
            </a:br>
            <a:r>
              <a:rPr lang="it-IT" sz="1050" dirty="0" smtClean="0"/>
              <a:t>finiremo in un gioco</a:t>
            </a:r>
            <a:br>
              <a:rPr lang="it-IT" sz="1050" dirty="0" smtClean="0"/>
            </a:br>
            <a:r>
              <a:rPr lang="it-IT" sz="1050" dirty="0" smtClean="0"/>
              <a:t>di amore incrociati</a:t>
            </a:r>
            <a:br>
              <a:rPr lang="it-IT" sz="1050" dirty="0" smtClean="0"/>
            </a:br>
            <a:r>
              <a:rPr lang="it-IT" sz="1050" dirty="0" smtClean="0"/>
              <a:t>o ci si </a:t>
            </a:r>
            <a:r>
              <a:rPr lang="it-IT" sz="1050" dirty="0" err="1" smtClean="0"/>
              <a:t>perdera'</a:t>
            </a:r>
            <a:r>
              <a:rPr lang="it-IT" sz="1050" dirty="0" smtClean="0"/>
              <a:t/>
            </a:r>
            <a:br>
              <a:rPr lang="it-IT" sz="1050" dirty="0" smtClean="0"/>
            </a:br>
            <a:r>
              <a:rPr lang="it-IT" sz="1050" dirty="0" smtClean="0"/>
              <a:t>e sarebbe da idioti</a:t>
            </a:r>
            <a:br>
              <a:rPr lang="it-IT" sz="1050" dirty="0" smtClean="0"/>
            </a:br>
            <a:r>
              <a:rPr lang="it-IT" sz="1050" dirty="0" smtClean="0"/>
              <a:t>accidenti alla </a:t>
            </a:r>
            <a:r>
              <a:rPr lang="it-IT" sz="1050" dirty="0" err="1" smtClean="0"/>
              <a:t>liberta'</a:t>
            </a:r>
            <a:r>
              <a:rPr lang="it-IT" sz="1050" dirty="0" smtClean="0"/>
              <a:t>.</a:t>
            </a:r>
            <a:br>
              <a:rPr lang="it-IT" sz="1050" dirty="0" smtClean="0"/>
            </a:br>
            <a:r>
              <a:rPr lang="it-IT" sz="1050" dirty="0" smtClean="0"/>
              <a:t>-</a:t>
            </a:r>
            <a:br>
              <a:rPr lang="it-IT" sz="1050" dirty="0" smtClean="0"/>
            </a:br>
            <a:r>
              <a:rPr lang="it-IT" sz="1050" dirty="0" smtClean="0"/>
              <a:t>Si, sarebbe da idioti</a:t>
            </a:r>
            <a:br>
              <a:rPr lang="it-IT" sz="1050" dirty="0" smtClean="0"/>
            </a:br>
            <a:r>
              <a:rPr lang="it-IT" sz="1050" dirty="0" smtClean="0"/>
              <a:t>se tutto finisse qua.</a:t>
            </a:r>
            <a:br>
              <a:rPr lang="it-IT" sz="1050" dirty="0" smtClean="0"/>
            </a:br>
            <a:r>
              <a:rPr lang="it-IT" sz="1050" dirty="0" smtClean="0"/>
              <a:t>-</a:t>
            </a:r>
            <a:br>
              <a:rPr lang="it-IT" sz="1050" dirty="0" smtClean="0"/>
            </a:br>
            <a:r>
              <a:rPr lang="it-IT" sz="1050" dirty="0" err="1" smtClean="0"/>
              <a:t>Perche'</a:t>
            </a:r>
            <a:r>
              <a:rPr lang="it-IT" sz="1050" dirty="0" smtClean="0"/>
              <a:t> due innamorati</a:t>
            </a:r>
            <a:br>
              <a:rPr lang="it-IT" sz="1050" dirty="0" smtClean="0"/>
            </a:br>
            <a:r>
              <a:rPr lang="it-IT" sz="1050" dirty="0" smtClean="0"/>
              <a:t>ce l'hanno la </a:t>
            </a:r>
            <a:r>
              <a:rPr lang="it-IT" sz="1050" dirty="0" err="1" smtClean="0"/>
              <a:t>liberta'</a:t>
            </a:r>
            <a:r>
              <a:rPr lang="it-IT" sz="1050" dirty="0" smtClean="0"/>
              <a:t>.</a:t>
            </a:r>
          </a:p>
          <a:p>
            <a:endParaRPr lang="it-IT" sz="105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libertà (Giorgio Gaber)</a:t>
            </a:r>
            <a:endParaRPr lang="it-IT" dirty="0"/>
          </a:p>
        </p:txBody>
      </p:sp>
      <p:sp>
        <p:nvSpPr>
          <p:cNvPr id="3" name="Segnaposto contenuto 2"/>
          <p:cNvSpPr>
            <a:spLocks noGrp="1"/>
          </p:cNvSpPr>
          <p:nvPr>
            <p:ph idx="1"/>
          </p:nvPr>
        </p:nvSpPr>
        <p:spPr>
          <a:xfrm>
            <a:off x="395536" y="1628800"/>
            <a:ext cx="4042792" cy="4572000"/>
          </a:xfrm>
        </p:spPr>
        <p:txBody>
          <a:bodyPr>
            <a:noAutofit/>
          </a:bodyPr>
          <a:lstStyle/>
          <a:p>
            <a:pPr>
              <a:buNone/>
            </a:pPr>
            <a:r>
              <a:rPr lang="it-IT" sz="1050" dirty="0" smtClean="0"/>
              <a:t>Vorrei essere libero? libero come un uomo!</a:t>
            </a:r>
          </a:p>
          <a:p>
            <a:pPr>
              <a:buNone/>
            </a:pPr>
            <a:r>
              <a:rPr lang="it-IT" sz="1050" dirty="0" smtClean="0"/>
              <a:t>Come un uomo appena nato </a:t>
            </a:r>
          </a:p>
          <a:p>
            <a:pPr>
              <a:buNone/>
            </a:pPr>
            <a:r>
              <a:rPr lang="it-IT" sz="1050" dirty="0" smtClean="0"/>
              <a:t>che ha di fronte solamente la natura, </a:t>
            </a:r>
          </a:p>
          <a:p>
            <a:pPr>
              <a:buNone/>
            </a:pPr>
            <a:r>
              <a:rPr lang="it-IT" sz="1050" dirty="0" smtClean="0"/>
              <a:t>che cammina dentro a un bosco </a:t>
            </a:r>
          </a:p>
          <a:p>
            <a:pPr>
              <a:buNone/>
            </a:pPr>
            <a:r>
              <a:rPr lang="it-IT" sz="1050" dirty="0" smtClean="0"/>
              <a:t>con la gioia di inseguire un'avventura, </a:t>
            </a:r>
          </a:p>
          <a:p>
            <a:pPr>
              <a:buNone/>
            </a:pPr>
            <a:r>
              <a:rPr lang="it-IT" sz="1050" dirty="0" smtClean="0"/>
              <a:t>sempre libero e vitale, fa l'amore come fosse un animale,</a:t>
            </a:r>
          </a:p>
          <a:p>
            <a:pPr>
              <a:buNone/>
            </a:pPr>
            <a:r>
              <a:rPr lang="it-IT" sz="1050" dirty="0" smtClean="0"/>
              <a:t>incosciente come un uomo </a:t>
            </a:r>
          </a:p>
          <a:p>
            <a:pPr>
              <a:buNone/>
            </a:pPr>
            <a:r>
              <a:rPr lang="it-IT" sz="1050" dirty="0" smtClean="0"/>
              <a:t>compiaciuto della propria libertà? </a:t>
            </a:r>
            <a:br>
              <a:rPr lang="it-IT" sz="1050" dirty="0" smtClean="0"/>
            </a:br>
            <a:endParaRPr lang="it-IT" sz="1050" dirty="0" smtClean="0"/>
          </a:p>
          <a:p>
            <a:pPr>
              <a:buNone/>
            </a:pPr>
            <a:r>
              <a:rPr lang="it-IT" sz="1050" dirty="0" smtClean="0"/>
              <a:t>La libertà non è star sopra un albero, </a:t>
            </a:r>
          </a:p>
          <a:p>
            <a:pPr>
              <a:buNone/>
            </a:pPr>
            <a:r>
              <a:rPr lang="it-IT" sz="1050" dirty="0" smtClean="0"/>
              <a:t>non è neanche il volo di un moscone,</a:t>
            </a:r>
          </a:p>
          <a:p>
            <a:pPr>
              <a:buNone/>
            </a:pPr>
            <a:r>
              <a:rPr lang="it-IT" sz="1050" dirty="0" smtClean="0"/>
              <a:t>la libertà non è uno spazio libero, </a:t>
            </a:r>
          </a:p>
          <a:p>
            <a:pPr>
              <a:buNone/>
            </a:pPr>
            <a:r>
              <a:rPr lang="it-IT" sz="1050" dirty="0" smtClean="0"/>
              <a:t>libertà è partecipazione. </a:t>
            </a:r>
          </a:p>
          <a:p>
            <a:pPr>
              <a:buNone/>
            </a:pPr>
            <a:endParaRPr lang="it-IT" sz="1050" dirty="0" smtClean="0"/>
          </a:p>
          <a:p>
            <a:pPr>
              <a:buNone/>
            </a:pPr>
            <a:r>
              <a:rPr lang="it-IT" sz="1050" dirty="0" smtClean="0"/>
              <a:t>Vorrei essere libero? libero come un uomo! </a:t>
            </a:r>
          </a:p>
          <a:p>
            <a:pPr>
              <a:buNone/>
            </a:pPr>
            <a:r>
              <a:rPr lang="it-IT" sz="1050" dirty="0" smtClean="0"/>
              <a:t>Come un uomo che ha bisogno di spaziare </a:t>
            </a:r>
          </a:p>
          <a:p>
            <a:pPr>
              <a:buNone/>
            </a:pPr>
            <a:r>
              <a:rPr lang="it-IT" sz="1050" dirty="0" smtClean="0"/>
              <a:t>con la propria fantasia, </a:t>
            </a:r>
          </a:p>
          <a:p>
            <a:pPr>
              <a:buNone/>
            </a:pPr>
            <a:r>
              <a:rPr lang="it-IT" sz="1050" dirty="0" smtClean="0"/>
              <a:t>e che trova questo spazio solamente nella sua democrazia,</a:t>
            </a:r>
          </a:p>
          <a:p>
            <a:pPr>
              <a:buNone/>
            </a:pPr>
            <a:r>
              <a:rPr lang="it-IT" sz="1050" dirty="0" smtClean="0"/>
              <a:t>che ha il diritto di votare e che passa la sua vita a delegare, </a:t>
            </a:r>
          </a:p>
          <a:p>
            <a:pPr>
              <a:buNone/>
            </a:pPr>
            <a:r>
              <a:rPr lang="it-IT" sz="1050" dirty="0" smtClean="0"/>
              <a:t>e nel farsi comandare ha trovato la sua nuova libertà? </a:t>
            </a:r>
          </a:p>
          <a:p>
            <a:pPr>
              <a:buNone/>
            </a:pPr>
            <a:endParaRPr lang="it-IT" sz="1050" dirty="0" smtClean="0"/>
          </a:p>
          <a:p>
            <a:pPr>
              <a:buNone/>
            </a:pPr>
            <a:r>
              <a:rPr lang="it-IT" sz="1050" dirty="0" smtClean="0"/>
              <a:t>La libertà non è star sopra un albero, </a:t>
            </a:r>
          </a:p>
          <a:p>
            <a:pPr>
              <a:buNone/>
            </a:pPr>
            <a:r>
              <a:rPr lang="it-IT" sz="1050" dirty="0" smtClean="0"/>
              <a:t>non è neanche avere un'opinione, </a:t>
            </a:r>
          </a:p>
          <a:p>
            <a:pPr>
              <a:buNone/>
            </a:pPr>
            <a:r>
              <a:rPr lang="it-IT" sz="1050" dirty="0" smtClean="0"/>
              <a:t>la libertà non è uno spazio libero, </a:t>
            </a:r>
          </a:p>
          <a:p>
            <a:pPr>
              <a:buNone/>
            </a:pPr>
            <a:r>
              <a:rPr lang="it-IT" sz="1050" dirty="0" smtClean="0"/>
              <a:t>libertà è partecipazione. </a:t>
            </a:r>
            <a:br>
              <a:rPr lang="it-IT" sz="1050" dirty="0" smtClean="0"/>
            </a:br>
            <a:r>
              <a:rPr lang="it-IT" sz="1050" dirty="0" smtClean="0"/>
              <a:t/>
            </a:r>
            <a:br>
              <a:rPr lang="it-IT" sz="1050" dirty="0" smtClean="0"/>
            </a:br>
            <a:endParaRPr lang="it-IT" sz="1050" dirty="0" smtClean="0"/>
          </a:p>
          <a:p>
            <a:pPr>
              <a:buNone/>
            </a:pPr>
            <a:endParaRPr lang="it-IT" sz="1050" dirty="0"/>
          </a:p>
        </p:txBody>
      </p:sp>
      <p:sp>
        <p:nvSpPr>
          <p:cNvPr id="4" name="CasellaDiTesto 3"/>
          <p:cNvSpPr txBox="1"/>
          <p:nvPr/>
        </p:nvSpPr>
        <p:spPr>
          <a:xfrm>
            <a:off x="4860032" y="1844824"/>
            <a:ext cx="3960440" cy="4616648"/>
          </a:xfrm>
          <a:prstGeom prst="rect">
            <a:avLst/>
          </a:prstGeom>
          <a:noFill/>
        </p:spPr>
        <p:txBody>
          <a:bodyPr wrap="square" rtlCol="0">
            <a:spAutoFit/>
          </a:bodyPr>
          <a:lstStyle/>
          <a:p>
            <a:r>
              <a:rPr lang="it-IT" sz="1050" dirty="0" smtClean="0"/>
              <a:t>Coro: La libertà non è star sopra un albero, </a:t>
            </a:r>
            <a:br>
              <a:rPr lang="it-IT" sz="1050" dirty="0" smtClean="0"/>
            </a:br>
            <a:r>
              <a:rPr lang="it-IT" sz="1050" dirty="0" smtClean="0"/>
              <a:t>non è neanche il volo di un moscone, </a:t>
            </a:r>
            <a:br>
              <a:rPr lang="it-IT" sz="1050" dirty="0" smtClean="0"/>
            </a:br>
            <a:r>
              <a:rPr lang="it-IT" sz="1050" dirty="0" smtClean="0"/>
              <a:t>la libertà non è uno spazio libero, </a:t>
            </a:r>
            <a:br>
              <a:rPr lang="it-IT" sz="1050" dirty="0" smtClean="0"/>
            </a:br>
            <a:r>
              <a:rPr lang="it-IT" sz="1050" dirty="0" smtClean="0"/>
              <a:t>libertà è partecipazione. </a:t>
            </a:r>
            <a:br>
              <a:rPr lang="it-IT" sz="1050" dirty="0" smtClean="0"/>
            </a:br>
            <a:r>
              <a:rPr lang="it-IT" sz="1050" dirty="0" smtClean="0"/>
              <a:t/>
            </a:r>
            <a:br>
              <a:rPr lang="it-IT" sz="1050" dirty="0" smtClean="0"/>
            </a:br>
            <a:r>
              <a:rPr lang="it-IT" sz="1050" dirty="0" smtClean="0"/>
              <a:t>Vorrei essere libero? libero come un uomo! </a:t>
            </a:r>
            <a:br>
              <a:rPr lang="it-IT" sz="1050" dirty="0" smtClean="0"/>
            </a:br>
            <a:r>
              <a:rPr lang="it-IT" sz="1050" dirty="0" smtClean="0"/>
              <a:t>Come l'uomo più evoluto che si innalza con la propria intelligenza, </a:t>
            </a:r>
            <a:br>
              <a:rPr lang="it-IT" sz="1050" dirty="0" smtClean="0"/>
            </a:br>
            <a:r>
              <a:rPr lang="it-IT" sz="1050" dirty="0" smtClean="0"/>
              <a:t>e che sfida la natura con la forza incontrastata della scienza, </a:t>
            </a:r>
            <a:br>
              <a:rPr lang="it-IT" sz="1050" dirty="0" smtClean="0"/>
            </a:br>
            <a:r>
              <a:rPr lang="it-IT" sz="1050" dirty="0" smtClean="0"/>
              <a:t>con addosso l'entusiasmo di spaziare senza limiti nel cosmo, </a:t>
            </a:r>
            <a:br>
              <a:rPr lang="it-IT" sz="1050" dirty="0" smtClean="0"/>
            </a:br>
            <a:r>
              <a:rPr lang="it-IT" sz="1050" dirty="0" smtClean="0"/>
              <a:t>è convinto che la forza del pensiero sia la sola libertà? </a:t>
            </a:r>
            <a:br>
              <a:rPr lang="it-IT" sz="1050" dirty="0" smtClean="0"/>
            </a:br>
            <a:r>
              <a:rPr lang="it-IT" sz="1050" dirty="0" smtClean="0"/>
              <a:t/>
            </a:r>
            <a:br>
              <a:rPr lang="it-IT" sz="1050" dirty="0" smtClean="0"/>
            </a:br>
            <a:r>
              <a:rPr lang="it-IT" sz="1050" dirty="0" smtClean="0"/>
              <a:t>La libertà non è star sopra un albero, </a:t>
            </a:r>
            <a:br>
              <a:rPr lang="it-IT" sz="1050" dirty="0" smtClean="0"/>
            </a:br>
            <a:r>
              <a:rPr lang="it-IT" sz="1050" dirty="0" smtClean="0"/>
              <a:t>non è neanche un gesto, un'invenzione, </a:t>
            </a:r>
            <a:br>
              <a:rPr lang="it-IT" sz="1050" dirty="0" smtClean="0"/>
            </a:br>
            <a:r>
              <a:rPr lang="it-IT" sz="1050" dirty="0" smtClean="0"/>
              <a:t>la libertà non è uno spazio libero, </a:t>
            </a:r>
            <a:br>
              <a:rPr lang="it-IT" sz="1050" dirty="0" smtClean="0"/>
            </a:br>
            <a:r>
              <a:rPr lang="it-IT" sz="1050" dirty="0" smtClean="0"/>
              <a:t>libertà è partecipazione. </a:t>
            </a:r>
            <a:br>
              <a:rPr lang="it-IT" sz="1050" dirty="0" smtClean="0"/>
            </a:br>
            <a:r>
              <a:rPr lang="it-IT" sz="1050" dirty="0" smtClean="0"/>
              <a:t/>
            </a:r>
            <a:br>
              <a:rPr lang="it-IT" sz="1050" dirty="0" smtClean="0"/>
            </a:br>
            <a:r>
              <a:rPr lang="it-IT" sz="1050" dirty="0" smtClean="0"/>
              <a:t>Coro: La libertà non è star sopra un albero, </a:t>
            </a:r>
            <a:br>
              <a:rPr lang="it-IT" sz="1050" dirty="0" smtClean="0"/>
            </a:br>
            <a:r>
              <a:rPr lang="it-IT" sz="1050" dirty="0" smtClean="0"/>
              <a:t>non è neanche avere un'opinione, </a:t>
            </a:r>
            <a:br>
              <a:rPr lang="it-IT" sz="1050" dirty="0" smtClean="0"/>
            </a:br>
            <a:r>
              <a:rPr lang="it-IT" sz="1050" dirty="0" smtClean="0"/>
              <a:t>la libertà non è uno spazio libero, </a:t>
            </a:r>
            <a:br>
              <a:rPr lang="it-IT" sz="1050" dirty="0" smtClean="0"/>
            </a:br>
            <a:r>
              <a:rPr lang="it-IT" sz="1050" dirty="0" smtClean="0"/>
              <a:t>libertà è partecipazione. </a:t>
            </a:r>
            <a:br>
              <a:rPr lang="it-IT" sz="1050" dirty="0" smtClean="0"/>
            </a:br>
            <a:r>
              <a:rPr lang="it-IT" sz="1050" dirty="0" smtClean="0"/>
              <a:t/>
            </a:r>
            <a:br>
              <a:rPr lang="it-IT" sz="1050" dirty="0" smtClean="0"/>
            </a:br>
            <a:r>
              <a:rPr lang="it-IT" sz="1050" dirty="0" smtClean="0"/>
              <a:t>Coro: La libertà non è star sopra un albero, </a:t>
            </a:r>
            <a:br>
              <a:rPr lang="it-IT" sz="1050" dirty="0" smtClean="0"/>
            </a:br>
            <a:r>
              <a:rPr lang="it-IT" sz="1050" dirty="0" smtClean="0"/>
              <a:t>non è neanche il volo di un moscone, </a:t>
            </a:r>
            <a:br>
              <a:rPr lang="it-IT" sz="1050" dirty="0" smtClean="0"/>
            </a:br>
            <a:r>
              <a:rPr lang="it-IT" sz="1050" dirty="0" smtClean="0"/>
              <a:t>la libertà non è uno spazio libero, </a:t>
            </a:r>
            <a:br>
              <a:rPr lang="it-IT" sz="1050" dirty="0" smtClean="0"/>
            </a:br>
            <a:r>
              <a:rPr lang="it-IT" sz="1050" dirty="0" smtClean="0"/>
              <a:t>libertà è partecipazione</a:t>
            </a:r>
            <a:endParaRPr lang="it-IT" sz="105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026" y="548680"/>
            <a:ext cx="8778364" cy="1569660"/>
          </a:xfrm>
          <a:prstGeom prst="rect">
            <a:avLst/>
          </a:prstGeom>
          <a:noFill/>
        </p:spPr>
        <p:txBody>
          <a:bodyPr wrap="none" lIns="91440" tIns="45720" rIns="91440" bIns="45720">
            <a:spAutoFit/>
          </a:bodyPr>
          <a:lstStyle/>
          <a:p>
            <a:pPr algn="ctr"/>
            <a:r>
              <a:rPr lang="it-IT"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Veramente s</a:t>
            </a:r>
            <a:r>
              <a:rPr lang="it-IT" sz="48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iamo liberi </a:t>
            </a:r>
          </a:p>
          <a:p>
            <a:pPr algn="ctr"/>
            <a:r>
              <a:rPr lang="it-IT" sz="48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di fare quello che vogliamo?</a:t>
            </a:r>
            <a:endParaRPr lang="it-IT" sz="48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026" name="Picture 2"/>
          <p:cNvPicPr>
            <a:picLocks noChangeAspect="1" noChangeArrowheads="1"/>
          </p:cNvPicPr>
          <p:nvPr/>
        </p:nvPicPr>
        <p:blipFill>
          <a:blip r:embed="rId3" cstate="print"/>
          <a:srcRect l="10080" r="14321"/>
          <a:stretch>
            <a:fillRect/>
          </a:stretch>
        </p:blipFill>
        <p:spPr bwMode="auto">
          <a:xfrm rot="813943">
            <a:off x="6241707" y="4308104"/>
            <a:ext cx="2160240" cy="1600200"/>
          </a:xfrm>
          <a:prstGeom prst="rect">
            <a:avLst/>
          </a:prstGeom>
          <a:noFill/>
          <a:ln w="9525">
            <a:noFill/>
            <a:miter lim="800000"/>
            <a:headEnd/>
            <a:tailEnd/>
          </a:ln>
        </p:spPr>
      </p:pic>
      <p:sp>
        <p:nvSpPr>
          <p:cNvPr id="4" name="CasellaDiTesto 3"/>
          <p:cNvSpPr txBox="1"/>
          <p:nvPr/>
        </p:nvSpPr>
        <p:spPr>
          <a:xfrm>
            <a:off x="683568" y="2780928"/>
            <a:ext cx="5328592" cy="3570208"/>
          </a:xfrm>
          <a:prstGeom prst="rect">
            <a:avLst/>
          </a:prstGeom>
          <a:noFill/>
        </p:spPr>
        <p:txBody>
          <a:bodyPr wrap="square" rtlCol="0">
            <a:spAutoFit/>
          </a:bodyPr>
          <a:lstStyle/>
          <a:p>
            <a:r>
              <a:rPr lang="it-IT" dirty="0" smtClean="0"/>
              <a:t>La volontà umana  non è pura trasparenza! </a:t>
            </a:r>
          </a:p>
          <a:p>
            <a:r>
              <a:rPr lang="it-IT" dirty="0" smtClean="0"/>
              <a:t>Il polo volontario del nostro agire ha sempre a che fare con un polo involontario, che resiste alla nostra libera azione.</a:t>
            </a:r>
          </a:p>
          <a:p>
            <a:endParaRPr lang="it-IT" dirty="0" smtClean="0"/>
          </a:p>
          <a:p>
            <a:pPr algn="ctr"/>
            <a:r>
              <a:rPr lang="it-IT" sz="2000" b="1" dirty="0" smtClean="0">
                <a:effectLst>
                  <a:outerShdw blurRad="38100" dist="38100" dir="2700000" algn="tl">
                    <a:srgbClr val="000000">
                      <a:alpha val="43137"/>
                    </a:srgbClr>
                  </a:outerShdw>
                </a:effectLst>
              </a:rPr>
              <a:t>La nostra libertà </a:t>
            </a:r>
          </a:p>
          <a:p>
            <a:pPr algn="ctr"/>
            <a:r>
              <a:rPr lang="it-IT" sz="2000" dirty="0" smtClean="0"/>
              <a:t>è finita, umana (né assoluta, né determinata)</a:t>
            </a:r>
          </a:p>
          <a:p>
            <a:pPr algn="ctr"/>
            <a:r>
              <a:rPr lang="it-IT" sz="2000" b="1" dirty="0" smtClean="0">
                <a:effectLst>
                  <a:outerShdw blurRad="38100" dist="38100" dir="2700000" algn="tl">
                    <a:srgbClr val="000000">
                      <a:alpha val="43137"/>
                    </a:srgbClr>
                  </a:outerShdw>
                </a:effectLst>
              </a:rPr>
              <a:t>si attua accogliendo in sé </a:t>
            </a:r>
          </a:p>
          <a:p>
            <a:pPr algn="ctr"/>
            <a:r>
              <a:rPr lang="it-IT" sz="2000" b="1" dirty="0" smtClean="0">
                <a:effectLst>
                  <a:outerShdw blurRad="38100" dist="38100" dir="2700000" algn="tl">
                    <a:srgbClr val="000000">
                      <a:alpha val="43137"/>
                    </a:srgbClr>
                  </a:outerShdw>
                </a:effectLst>
              </a:rPr>
              <a:t>ciò che libero non è!</a:t>
            </a:r>
          </a:p>
          <a:p>
            <a:pPr algn="ctr"/>
            <a:endParaRPr lang="it-IT" b="1" dirty="0" smtClean="0">
              <a:effectLst>
                <a:outerShdw blurRad="38100" dist="38100" dir="2700000" algn="tl">
                  <a:srgbClr val="000000">
                    <a:alpha val="43137"/>
                  </a:srgbClr>
                </a:outerShdw>
              </a:effectLst>
            </a:endParaRPr>
          </a:p>
          <a:p>
            <a:pPr algn="ctr"/>
            <a:r>
              <a:rPr lang="it-IT" dirty="0" smtClean="0"/>
              <a:t>(Paul </a:t>
            </a:r>
            <a:r>
              <a:rPr lang="it-IT" dirty="0" err="1" smtClean="0"/>
              <a:t>Ricoeur</a:t>
            </a:r>
            <a:r>
              <a:rPr lang="it-IT" dirty="0" smtClean="0"/>
              <a:t>)</a:t>
            </a:r>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smtClean="0"/>
              <a:t>Libero di fare quel che voglio:</a:t>
            </a:r>
            <a:br>
              <a:rPr lang="it-IT" dirty="0" smtClean="0"/>
            </a:br>
            <a:r>
              <a:rPr lang="it-IT" dirty="0" smtClean="0"/>
              <a:t>ma cosa voglio?</a:t>
            </a:r>
            <a:endParaRPr lang="it-IT" dirty="0"/>
          </a:p>
        </p:txBody>
      </p:sp>
      <p:sp>
        <p:nvSpPr>
          <p:cNvPr id="3" name="Segnaposto contenuto 2"/>
          <p:cNvSpPr>
            <a:spLocks noGrp="1"/>
          </p:cNvSpPr>
          <p:nvPr>
            <p:ph idx="1"/>
          </p:nvPr>
        </p:nvSpPr>
        <p:spPr/>
        <p:txBody>
          <a:bodyPr/>
          <a:lstStyle/>
          <a:p>
            <a:pPr>
              <a:buNone/>
            </a:pPr>
            <a:r>
              <a:rPr lang="it-IT" sz="3200" b="1" dirty="0" smtClean="0"/>
              <a:t>Due livelli del problema</a:t>
            </a:r>
            <a:r>
              <a:rPr lang="it-IT" sz="3200" dirty="0" smtClean="0"/>
              <a:t>:  </a:t>
            </a:r>
          </a:p>
          <a:p>
            <a:pPr lvl="0"/>
            <a:r>
              <a:rPr lang="it-IT" sz="2800" dirty="0" smtClean="0"/>
              <a:t>saper quello che voglio</a:t>
            </a:r>
          </a:p>
          <a:p>
            <a:pPr lvl="0"/>
            <a:r>
              <a:rPr lang="it-IT" sz="2800" dirty="0" smtClean="0"/>
              <a:t>verificare se quello che voglio è liberante, conviene alla mia umanità</a:t>
            </a:r>
          </a:p>
          <a:p>
            <a:pPr lvl="0">
              <a:buNone/>
            </a:pPr>
            <a:r>
              <a:rPr lang="it-IT" sz="2800" dirty="0" smtClean="0"/>
              <a:t>	(non tutto ci rende uomini!)</a:t>
            </a:r>
            <a:endParaRPr lang="it-IT" sz="2800" dirty="0"/>
          </a:p>
        </p:txBody>
      </p:sp>
      <p:sp>
        <p:nvSpPr>
          <p:cNvPr id="4" name="Rettangolo 3"/>
          <p:cNvSpPr/>
          <p:nvPr/>
        </p:nvSpPr>
        <p:spPr>
          <a:xfrm>
            <a:off x="3419872" y="4653136"/>
            <a:ext cx="4572000" cy="1477328"/>
          </a:xfrm>
          <a:prstGeom prst="rect">
            <a:avLst/>
          </a:prstGeom>
        </p:spPr>
        <p:txBody>
          <a:bodyPr>
            <a:spAutoFit/>
          </a:bodyPr>
          <a:lstStyle/>
          <a:p>
            <a:r>
              <a:rPr lang="it-IT" b="1" dirty="0" smtClean="0"/>
              <a:t>Proviamo a chiederci:</a:t>
            </a:r>
            <a:r>
              <a:rPr lang="it-IT" dirty="0" smtClean="0"/>
              <a:t> </a:t>
            </a:r>
          </a:p>
          <a:p>
            <a:r>
              <a:rPr lang="it-IT" i="1" dirty="0" smtClean="0"/>
              <a:t>Io, a partire dalla situazione concreta in cui mi trovo, che cosa voglio? </a:t>
            </a:r>
          </a:p>
          <a:p>
            <a:r>
              <a:rPr lang="it-IT" i="1" dirty="0" smtClean="0"/>
              <a:t>E quindi che cosa, con la mia libertà, voglio fare, scegliere?</a:t>
            </a:r>
            <a:endParaRPr lang="it-IT" dirty="0" smtClean="0"/>
          </a:p>
        </p:txBody>
      </p:sp>
      <p:pic>
        <p:nvPicPr>
          <p:cNvPr id="50177" name="Picture 1"/>
          <p:cNvPicPr>
            <a:picLocks noChangeAspect="1" noChangeArrowheads="1"/>
          </p:cNvPicPr>
          <p:nvPr/>
        </p:nvPicPr>
        <p:blipFill>
          <a:blip r:embed="rId3" cstate="print"/>
          <a:srcRect/>
          <a:stretch>
            <a:fillRect/>
          </a:stretch>
        </p:blipFill>
        <p:spPr bwMode="auto">
          <a:xfrm>
            <a:off x="611560" y="4653136"/>
            <a:ext cx="2362200" cy="1933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0177"/>
                                        </p:tgtEl>
                                        <p:attrNameLst>
                                          <p:attrName>style.visibility</p:attrName>
                                        </p:attrNameLst>
                                      </p:cBhvr>
                                      <p:to>
                                        <p:strVal val="visible"/>
                                      </p:to>
                                    </p:set>
                                    <p:animEffect transition="in" filter="dissolve">
                                      <p:cBhvr>
                                        <p:cTn id="7" dur="500"/>
                                        <p:tgtEl>
                                          <p:spTgt spid="5017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620688"/>
            <a:ext cx="8229600" cy="1399032"/>
          </a:xfrm>
        </p:spPr>
        <p:txBody>
          <a:bodyPr>
            <a:normAutofit fontScale="90000"/>
          </a:bodyPr>
          <a:lstStyle/>
          <a:p>
            <a:r>
              <a:rPr lang="it-IT" dirty="0" smtClean="0"/>
              <a:t>Cosa ci rende difficile dire che “cosa voglio” </a:t>
            </a:r>
            <a:br>
              <a:rPr lang="it-IT" dirty="0" smtClean="0"/>
            </a:br>
            <a:r>
              <a:rPr lang="it-IT" dirty="0" smtClean="0"/>
              <a:t>e fare, perseguire, quello che vogliamo? </a:t>
            </a:r>
            <a:endParaRPr lang="it-IT" dirty="0"/>
          </a:p>
        </p:txBody>
      </p:sp>
      <p:sp>
        <p:nvSpPr>
          <p:cNvPr id="3" name="Segnaposto contenuto 2"/>
          <p:cNvSpPr>
            <a:spLocks noGrp="1"/>
          </p:cNvSpPr>
          <p:nvPr>
            <p:ph idx="1"/>
          </p:nvPr>
        </p:nvSpPr>
        <p:spPr>
          <a:xfrm>
            <a:off x="3995936" y="2420888"/>
            <a:ext cx="4690864" cy="4176464"/>
          </a:xfrm>
        </p:spPr>
        <p:txBody>
          <a:bodyPr/>
          <a:lstStyle/>
          <a:p>
            <a:r>
              <a:rPr lang="it-IT" b="1" dirty="0" smtClean="0">
                <a:effectLst>
                  <a:outerShdw blurRad="38100" dist="38100" dir="2700000" algn="tl">
                    <a:srgbClr val="000000">
                      <a:alpha val="43137"/>
                    </a:srgbClr>
                  </a:outerShdw>
                </a:effectLst>
              </a:rPr>
              <a:t>… paura del rischio</a:t>
            </a:r>
          </a:p>
          <a:p>
            <a:pPr>
              <a:buNone/>
            </a:pPr>
            <a:endParaRPr lang="it-IT" sz="1050" dirty="0" smtClean="0">
              <a:effectLst>
                <a:outerShdw blurRad="38100" dist="38100" dir="2700000" algn="tl">
                  <a:srgbClr val="000000">
                    <a:alpha val="43137"/>
                  </a:srgbClr>
                </a:outerShdw>
              </a:effectLst>
            </a:endParaRPr>
          </a:p>
          <a:p>
            <a:pPr>
              <a:buNone/>
            </a:pPr>
            <a:r>
              <a:rPr lang="it-IT" sz="2800" i="1" dirty="0" smtClean="0">
                <a:effectLst>
                  <a:outerShdw blurRad="38100" dist="38100" dir="2700000" algn="tl">
                    <a:srgbClr val="000000">
                      <a:alpha val="43137"/>
                    </a:srgbClr>
                  </a:outerShdw>
                </a:effectLst>
              </a:rPr>
              <a:t>“</a:t>
            </a:r>
            <a:r>
              <a:rPr lang="it-IT" sz="2800" i="1" dirty="0" smtClean="0"/>
              <a:t>Vorrei prima provare tutto, assaggiare tutto, per poi finalmente decidermi, scegliere”.</a:t>
            </a:r>
          </a:p>
          <a:p>
            <a:pPr>
              <a:buNone/>
            </a:pPr>
            <a:endParaRPr lang="it-IT" sz="2800" i="1" dirty="0" smtClean="0"/>
          </a:p>
          <a:p>
            <a:pPr>
              <a:buNone/>
            </a:pPr>
            <a:r>
              <a:rPr lang="it-IT" sz="2800" i="1" dirty="0" smtClean="0"/>
              <a:t>   LIBERTA’ SUPERFICIALE</a:t>
            </a:r>
            <a:endParaRPr lang="it-IT" sz="2800" i="1" dirty="0"/>
          </a:p>
        </p:txBody>
      </p:sp>
      <p:sp>
        <p:nvSpPr>
          <p:cNvPr id="4" name="Rettangolo 3"/>
          <p:cNvSpPr/>
          <p:nvPr/>
        </p:nvSpPr>
        <p:spPr>
          <a:xfrm rot="20627769">
            <a:off x="453161" y="3103997"/>
            <a:ext cx="334097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5400" b="1" cap="none" spc="0" dirty="0" smtClean="0">
                <a:ln/>
                <a:solidFill>
                  <a:schemeClr val="accent3"/>
                </a:solidFill>
                <a:effectLst/>
              </a:rPr>
              <a:t>La paura!</a:t>
            </a:r>
            <a:endParaRPr lang="it-IT" sz="5400" b="1" cap="none" spc="0" dirty="0">
              <a:ln/>
              <a:solidFill>
                <a:schemeClr val="accent3"/>
              </a:solidFill>
              <a:effectLst/>
            </a:endParaRPr>
          </a:p>
        </p:txBody>
      </p:sp>
      <p:pic>
        <p:nvPicPr>
          <p:cNvPr id="2050" name="Picture 2"/>
          <p:cNvPicPr>
            <a:picLocks noChangeAspect="1" noChangeArrowheads="1"/>
          </p:cNvPicPr>
          <p:nvPr/>
        </p:nvPicPr>
        <p:blipFill>
          <a:blip r:embed="rId3" cstate="print"/>
          <a:srcRect/>
          <a:stretch>
            <a:fillRect/>
          </a:stretch>
        </p:blipFill>
        <p:spPr bwMode="auto">
          <a:xfrm>
            <a:off x="2051720" y="4077072"/>
            <a:ext cx="1838325" cy="2495550"/>
          </a:xfrm>
          <a:prstGeom prst="rect">
            <a:avLst/>
          </a:prstGeom>
          <a:noFill/>
          <a:ln w="9525">
            <a:noFill/>
            <a:miter lim="800000"/>
            <a:headEnd/>
            <a:tailEnd/>
          </a:ln>
        </p:spPr>
      </p:pic>
      <p:sp>
        <p:nvSpPr>
          <p:cNvPr id="6" name="Freccia circolare a sinistra 5"/>
          <p:cNvSpPr/>
          <p:nvPr/>
        </p:nvSpPr>
        <p:spPr>
          <a:xfrm>
            <a:off x="8316416" y="5085184"/>
            <a:ext cx="648072"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987824" y="1124744"/>
            <a:ext cx="5616624" cy="5040560"/>
          </a:xfrm>
        </p:spPr>
        <p:txBody>
          <a:bodyPr>
            <a:normAutofit lnSpcReduction="10000"/>
          </a:bodyPr>
          <a:lstStyle/>
          <a:p>
            <a:r>
              <a:rPr lang="it-IT" b="1" dirty="0" smtClean="0">
                <a:effectLst>
                  <a:outerShdw blurRad="38100" dist="38100" dir="2700000" algn="tl">
                    <a:srgbClr val="000000">
                      <a:alpha val="43137"/>
                    </a:srgbClr>
                  </a:outerShdw>
                </a:effectLst>
              </a:rPr>
              <a:t>… paura della rinuncia, insofferenza del limite</a:t>
            </a:r>
          </a:p>
          <a:p>
            <a:pPr>
              <a:buNone/>
            </a:pPr>
            <a:endParaRPr lang="it-IT" sz="1050" dirty="0" smtClean="0">
              <a:effectLst>
                <a:outerShdw blurRad="38100" dist="38100" dir="2700000" algn="tl">
                  <a:srgbClr val="000000">
                    <a:alpha val="43137"/>
                  </a:srgbClr>
                </a:outerShdw>
              </a:effectLst>
            </a:endParaRPr>
          </a:p>
          <a:p>
            <a:pPr>
              <a:buNone/>
            </a:pPr>
            <a:r>
              <a:rPr lang="it-IT" sz="2800" i="1" dirty="0" smtClean="0">
                <a:effectLst>
                  <a:outerShdw blurRad="38100" dist="38100" dir="2700000" algn="tl">
                    <a:srgbClr val="000000">
                      <a:alpha val="43137"/>
                    </a:srgbClr>
                  </a:outerShdw>
                </a:effectLst>
              </a:rPr>
              <a:t>“</a:t>
            </a:r>
            <a:r>
              <a:rPr lang="it-IT" sz="2800" i="1" dirty="0" smtClean="0"/>
              <a:t>Vorrei non rinunciare a niente; prendere tutto, non perdere niente. Cerco di tenere insieme tutto, ma non faccio nulla per intero”.</a:t>
            </a:r>
          </a:p>
          <a:p>
            <a:pPr>
              <a:buNone/>
            </a:pPr>
            <a:endParaRPr lang="it-IT" sz="2800" i="1" dirty="0" smtClean="0"/>
          </a:p>
          <a:p>
            <a:pPr>
              <a:buNone/>
            </a:pPr>
            <a:r>
              <a:rPr lang="it-IT" sz="2800" i="1" dirty="0" smtClean="0"/>
              <a:t>   LIBERTA’ </a:t>
            </a:r>
          </a:p>
          <a:p>
            <a:pPr>
              <a:buNone/>
            </a:pPr>
            <a:r>
              <a:rPr lang="it-IT" sz="2800" i="1" dirty="0" smtClean="0"/>
              <a:t>   CHE SI ESTENUA NEL CUMULO DELLE OPPORTUNITA’</a:t>
            </a:r>
            <a:endParaRPr lang="it-IT" sz="2800" i="1" dirty="0"/>
          </a:p>
        </p:txBody>
      </p:sp>
      <p:sp>
        <p:nvSpPr>
          <p:cNvPr id="4" name="Rettangolo 3"/>
          <p:cNvSpPr/>
          <p:nvPr/>
        </p:nvSpPr>
        <p:spPr>
          <a:xfrm rot="20627769">
            <a:off x="241982" y="447820"/>
            <a:ext cx="334097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5400" b="1" cap="none" spc="0" dirty="0" smtClean="0">
                <a:ln/>
                <a:solidFill>
                  <a:schemeClr val="accent3"/>
                </a:solidFill>
                <a:effectLst/>
              </a:rPr>
              <a:t>La paura!</a:t>
            </a:r>
            <a:endParaRPr lang="it-IT" sz="5400" b="1" cap="none" spc="0" dirty="0">
              <a:ln/>
              <a:solidFill>
                <a:schemeClr val="accent3"/>
              </a:solidFill>
              <a:effectLst/>
            </a:endParaRPr>
          </a:p>
        </p:txBody>
      </p:sp>
      <p:pic>
        <p:nvPicPr>
          <p:cNvPr id="2050" name="Picture 2"/>
          <p:cNvPicPr>
            <a:picLocks noChangeAspect="1" noChangeArrowheads="1"/>
          </p:cNvPicPr>
          <p:nvPr/>
        </p:nvPicPr>
        <p:blipFill>
          <a:blip r:embed="rId3" cstate="print"/>
          <a:srcRect/>
          <a:stretch>
            <a:fillRect/>
          </a:stretch>
        </p:blipFill>
        <p:spPr bwMode="auto">
          <a:xfrm>
            <a:off x="827584" y="2780928"/>
            <a:ext cx="1838325" cy="2495550"/>
          </a:xfrm>
          <a:prstGeom prst="rect">
            <a:avLst/>
          </a:prstGeom>
          <a:noFill/>
          <a:ln w="9525">
            <a:noFill/>
            <a:miter lim="800000"/>
            <a:headEnd/>
            <a:tailEnd/>
          </a:ln>
        </p:spPr>
      </p:pic>
      <p:sp>
        <p:nvSpPr>
          <p:cNvPr id="6" name="Freccia circolare a sinistra 5"/>
          <p:cNvSpPr/>
          <p:nvPr/>
        </p:nvSpPr>
        <p:spPr>
          <a:xfrm>
            <a:off x="8172400" y="4149080"/>
            <a:ext cx="648072" cy="8640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Personalizzato 4">
      <a:dk1>
        <a:sysClr val="windowText" lastClr="000000"/>
      </a:dk1>
      <a:lt1>
        <a:sysClr val="window" lastClr="FFFFFF"/>
      </a:lt1>
      <a:dk2>
        <a:srgbClr val="00192E"/>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1737</TotalTime>
  <Words>2076</Words>
  <Application>Microsoft Office PowerPoint</Application>
  <PresentationFormat>Presentazione su schermo (4:3)</PresentationFormat>
  <Paragraphs>315</Paragraphs>
  <Slides>32</Slides>
  <Notes>29</Notes>
  <HiddenSlides>0</HiddenSlides>
  <MMClips>0</MMClips>
  <ScaleCrop>false</ScaleCrop>
  <HeadingPairs>
    <vt:vector size="4" baseType="variant">
      <vt:variant>
        <vt:lpstr>Tema</vt:lpstr>
      </vt:variant>
      <vt:variant>
        <vt:i4>1</vt:i4>
      </vt:variant>
      <vt:variant>
        <vt:lpstr>Titoli diapositive</vt:lpstr>
      </vt:variant>
      <vt:variant>
        <vt:i4>32</vt:i4>
      </vt:variant>
    </vt:vector>
  </HeadingPairs>
  <TitlesOfParts>
    <vt:vector size="33" baseType="lpstr">
      <vt:lpstr>Verve</vt:lpstr>
      <vt:lpstr>Sentieri  di libertà</vt:lpstr>
      <vt:lpstr>… ma di quale “libertà” parliamo?</vt:lpstr>
      <vt:lpstr>Che vuol dire per voi  “essere libero”?</vt:lpstr>
      <vt:lpstr>La libertà (Marco Masini)</vt:lpstr>
      <vt:lpstr>La libertà (Giorgio Gaber)</vt:lpstr>
      <vt:lpstr>Diapositiva 6</vt:lpstr>
      <vt:lpstr>Libero di fare quel che voglio: ma cosa voglio?</vt:lpstr>
      <vt:lpstr>Cosa ci rende difficile dire che “cosa voglio”  e fare, perseguire, quello che vogliamo? </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Sandra</cp:lastModifiedBy>
  <cp:revision>18</cp:revision>
  <dcterms:created xsi:type="dcterms:W3CDTF">2012-01-05T23:23:22Z</dcterms:created>
  <dcterms:modified xsi:type="dcterms:W3CDTF">2013-06-24T09:25:09Z</dcterms:modified>
</cp:coreProperties>
</file>